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omments/comment1.xml" ContentType="application/vnd.openxmlformats-officedocument.presentationml.comment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omments/comment2.xml" ContentType="application/vnd.openxmlformats-officedocument.presentationml.comments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630" r:id="rId2"/>
    <p:sldId id="283" r:id="rId3"/>
    <p:sldId id="628" r:id="rId4"/>
    <p:sldId id="424" r:id="rId5"/>
    <p:sldId id="508" r:id="rId6"/>
    <p:sldId id="616" r:id="rId7"/>
    <p:sldId id="622" r:id="rId8"/>
    <p:sldId id="639" r:id="rId9"/>
    <p:sldId id="556" r:id="rId10"/>
    <p:sldId id="564" r:id="rId11"/>
    <p:sldId id="519" r:id="rId12"/>
    <p:sldId id="547" r:id="rId13"/>
    <p:sldId id="520" r:id="rId14"/>
    <p:sldId id="537" r:id="rId15"/>
    <p:sldId id="625" r:id="rId16"/>
    <p:sldId id="614" r:id="rId17"/>
    <p:sldId id="521" r:id="rId18"/>
    <p:sldId id="550" r:id="rId19"/>
    <p:sldId id="611" r:id="rId20"/>
    <p:sldId id="522" r:id="rId21"/>
    <p:sldId id="579" r:id="rId22"/>
    <p:sldId id="623" r:id="rId23"/>
    <p:sldId id="580" r:id="rId24"/>
    <p:sldId id="581" r:id="rId25"/>
    <p:sldId id="634" r:id="rId26"/>
    <p:sldId id="635" r:id="rId27"/>
    <p:sldId id="524" r:id="rId28"/>
    <p:sldId id="552" r:id="rId29"/>
    <p:sldId id="534" r:id="rId30"/>
    <p:sldId id="551" r:id="rId31"/>
    <p:sldId id="526" r:id="rId32"/>
    <p:sldId id="557" r:id="rId33"/>
    <p:sldId id="546" r:id="rId34"/>
    <p:sldId id="571" r:id="rId35"/>
    <p:sldId id="601" r:id="rId36"/>
    <p:sldId id="353" r:id="rId37"/>
    <p:sldId id="585" r:id="rId38"/>
    <p:sldId id="632" r:id="rId39"/>
    <p:sldId id="291" r:id="rId40"/>
    <p:sldId id="603" r:id="rId41"/>
    <p:sldId id="618" r:id="rId42"/>
    <p:sldId id="62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rill Ewert" initials="ME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3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8.xlsx"/><Relationship Id="rId3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21.xlsx"/><Relationship Id="rId3" Type="http://schemas.openxmlformats.org/officeDocument/2006/relationships/chartUserShapes" Target="../drawings/drawing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Relationship Id="rId2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6.xlsx"/><Relationship Id="rId3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35584298807582"/>
                  <c:y val="0.0141653279667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3533684695077"/>
                  <c:y val="-0.098004971469589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682246977498404"/>
                  <c:y val="0.139199748346188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36788570014628"/>
                  <c:y val="0.103238269301315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89222310507557"/>
                  <c:y val="0.0417076988704515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Employer-provided informal training</c:v>
                </c:pt>
                <c:pt idx="1">
                  <c:v>4-Year Colleges</c:v>
                </c:pt>
                <c:pt idx="2">
                  <c:v>2-Year Colleges</c:v>
                </c:pt>
                <c:pt idx="3">
                  <c:v>Certificates, Apprenticeships, other workforce training</c:v>
                </c:pt>
                <c:pt idx="4">
                  <c:v>Federal Training</c:v>
                </c:pt>
              </c:strCache>
            </c:strRef>
          </c:cat>
          <c:val>
            <c:numRef>
              <c:f>Sheet1!$B$2:$B$6</c:f>
              <c:numCache>
                <c:formatCode>"$"#,##0;[Red]\-"$"#,##0</c:formatCode>
                <c:ptCount val="5"/>
                <c:pt idx="0">
                  <c:v>413.0</c:v>
                </c:pt>
                <c:pt idx="1">
                  <c:v>347.0</c:v>
                </c:pt>
                <c:pt idx="2">
                  <c:v>60.0</c:v>
                </c:pt>
                <c:pt idx="3">
                  <c:v>47.0</c:v>
                </c:pt>
                <c:pt idx="4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9615839277654"/>
          <c:y val="0.208704367443341"/>
          <c:w val="0.368886310962338"/>
          <c:h val="0.65347673205565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903888260149"/>
          <c:y val="0.161758702567955"/>
          <c:w val="0.577336108451662"/>
          <c:h val="0.695917548574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CFO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opinion</c:v>
                </c:pt>
                <c:pt idx="1">
                  <c:v>In the right direction</c:v>
                </c:pt>
                <c:pt idx="2">
                  <c:v>In the wrong direction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0.16</c:v>
                </c:pt>
                <c:pt idx="2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opinion</c:v>
                </c:pt>
                <c:pt idx="1">
                  <c:v>In the right direction</c:v>
                </c:pt>
                <c:pt idx="2">
                  <c:v>In the wrong direction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454632"/>
        <c:axId val="-2101444744"/>
      </c:barChart>
      <c:catAx>
        <c:axId val="-2101454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101444744"/>
        <c:crosses val="autoZero"/>
        <c:auto val="1"/>
        <c:lblAlgn val="ctr"/>
        <c:lblOffset val="100"/>
        <c:noMultiLvlLbl val="0"/>
      </c:catAx>
      <c:valAx>
        <c:axId val="-21014447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101454632"/>
        <c:crosses val="autoZero"/>
        <c:crossBetween val="between"/>
        <c:majorUnit val="0.2"/>
      </c:valAx>
    </c:plotArea>
    <c:legend>
      <c:legendPos val="t"/>
      <c:layout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56287742794305"/>
          <c:y val="0.118984895774794"/>
          <c:w val="0.925369269244142"/>
          <c:h val="0.7064344258751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dLbls>
            <c:dLbl>
              <c:idx val="2"/>
              <c:layout>
                <c:manualLayout>
                  <c:x val="-0.0244234413935812"/>
                  <c:y val="-0.03623479418655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15000634741308"/>
                  <c:y val="-0.03623457804137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02701972324819"/>
                  <c:y val="-0.03623457804137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31935751519322"/>
                  <c:y val="-0.03348953425036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58851303533063"/>
                  <c:y val="-0.0389796218323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00383745144056"/>
                  <c:y val="-0.0417246656234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286228622655097"/>
                  <c:y val="-0.03623457804137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256994843460595"/>
                  <c:y val="-0.0389796218323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256994843460593"/>
                  <c:y val="-0.0581949283694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22961752433856"/>
                  <c:y val="-0.0389796218323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14.0</c:v>
                </c:pt>
                <c:pt idx="1">
                  <c:v>14.0</c:v>
                </c:pt>
                <c:pt idx="2">
                  <c:v>13.0</c:v>
                </c:pt>
                <c:pt idx="3">
                  <c:v>12.0</c:v>
                </c:pt>
                <c:pt idx="4">
                  <c:v>3.0</c:v>
                </c:pt>
                <c:pt idx="5">
                  <c:v>11.0</c:v>
                </c:pt>
                <c:pt idx="6">
                  <c:v>13.0</c:v>
                </c:pt>
                <c:pt idx="7">
                  <c:v>26.0</c:v>
                </c:pt>
                <c:pt idx="8">
                  <c:v>16.0</c:v>
                </c:pt>
                <c:pt idx="9">
                  <c:v>17.0</c:v>
                </c:pt>
                <c:pt idx="10">
                  <c:v>20.0</c:v>
                </c:pt>
                <c:pt idx="11">
                  <c:v>10.0</c:v>
                </c:pt>
                <c:pt idx="12">
                  <c:v>21.0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4.0</c:v>
                </c:pt>
                <c:pt idx="12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Non-Profit</c:v>
                </c:pt>
              </c:strCache>
            </c:strRef>
          </c:tx>
          <c:dLbls>
            <c:dLbl>
              <c:idx val="0"/>
              <c:layout>
                <c:manualLayout>
                  <c:x val="-0.0227162577447935"/>
                  <c:y val="-0.03074449045935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00084501734979"/>
                  <c:y val="-0.0389796218323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70849571604286"/>
                  <c:y val="0.02964647294294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5639520570625"/>
                  <c:y val="0.0269009968615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83148234020776"/>
                  <c:y val="0.002196035032810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0008335079879"/>
                  <c:y val="-0.03074449045935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20008335079879"/>
                  <c:y val="0.03239151673395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5639520570625"/>
                  <c:y val="0.02690121300675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29317129993292"/>
                  <c:y val="-0.0389796218323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25639520570625"/>
                  <c:y val="-0.04446970941441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54076978525487"/>
                  <c:y val="-0.02799944666833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85466461201538"/>
                  <c:y val="0.02415638536091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185467612137726"/>
                  <c:y val="-0.0389796218323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8.0</c:v>
                </c:pt>
                <c:pt idx="1">
                  <c:v>1.0</c:v>
                </c:pt>
                <c:pt idx="2">
                  <c:v>6.0</c:v>
                </c:pt>
                <c:pt idx="3">
                  <c:v>8.0</c:v>
                </c:pt>
                <c:pt idx="4">
                  <c:v>1.0</c:v>
                </c:pt>
                <c:pt idx="5">
                  <c:v>5.0</c:v>
                </c:pt>
                <c:pt idx="6">
                  <c:v>6.0</c:v>
                </c:pt>
                <c:pt idx="7">
                  <c:v>9.0</c:v>
                </c:pt>
                <c:pt idx="8">
                  <c:v>6.0</c:v>
                </c:pt>
                <c:pt idx="9">
                  <c:v>9.0</c:v>
                </c:pt>
                <c:pt idx="10">
                  <c:v>7.0</c:v>
                </c:pt>
                <c:pt idx="11">
                  <c:v>2.0</c:v>
                </c:pt>
                <c:pt idx="12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For-Profit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6.0</c:v>
                </c:pt>
                <c:pt idx="1">
                  <c:v>13.0</c:v>
                </c:pt>
                <c:pt idx="2">
                  <c:v>7.0</c:v>
                </c:pt>
                <c:pt idx="3">
                  <c:v>4.0</c:v>
                </c:pt>
                <c:pt idx="4">
                  <c:v>2.0</c:v>
                </c:pt>
                <c:pt idx="5">
                  <c:v>5.0</c:v>
                </c:pt>
                <c:pt idx="6">
                  <c:v>7.0</c:v>
                </c:pt>
                <c:pt idx="7">
                  <c:v>17.0</c:v>
                </c:pt>
                <c:pt idx="8">
                  <c:v>10.0</c:v>
                </c:pt>
                <c:pt idx="9">
                  <c:v>8.0</c:v>
                </c:pt>
                <c:pt idx="10">
                  <c:v>13.0</c:v>
                </c:pt>
                <c:pt idx="11">
                  <c:v>4.0</c:v>
                </c:pt>
                <c:pt idx="12">
                  <c:v>16.0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877880"/>
        <c:axId val="-2124807176"/>
      </c:lineChart>
      <c:catAx>
        <c:axId val="-2132877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24807176"/>
        <c:crosses val="autoZero"/>
        <c:auto val="1"/>
        <c:lblAlgn val="ctr"/>
        <c:lblOffset val="100"/>
        <c:noMultiLvlLbl val="0"/>
      </c:catAx>
      <c:valAx>
        <c:axId val="-2124807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32877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24618952144"/>
          <c:y val="0.0228515289382226"/>
          <c:w val="0.678439529418938"/>
          <c:h val="0.084965853158234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74789180700945"/>
          <c:y val="0.114286408043031"/>
          <c:w val="0.583757435362372"/>
          <c:h val="0.873378794400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4-year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426621447032764"/>
                  <c:y val="0.007907054545393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84414298021842"/>
                  <c:y val="-0.002708612770106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84414298021842"/>
                  <c:y val="0.00263568484846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426621447032764"/>
                  <c:y val="-0.0002917931414914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13766838950067"/>
                  <c:y val="0.005270954628449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853254091478841"/>
                  <c:y val="0.00263568484846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142207149010921"/>
                  <c:y val="0.005417225540213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Competition for students</c:v>
                </c:pt>
                <c:pt idx="1">
                  <c:v>Decline: state support</c:v>
                </c:pt>
                <c:pt idx="2">
                  <c:v>Ability to raise tuition</c:v>
                </c:pt>
                <c:pt idx="3">
                  <c:v>Tuition discount rate</c:v>
                </c:pt>
                <c:pt idx="4">
                  <c:v>Attract qualified faculty/staff</c:v>
                </c:pt>
                <c:pt idx="5">
                  <c:v>Cost: student services/facilities</c:v>
                </c:pt>
                <c:pt idx="6">
                  <c:v>Cost: health care</c:v>
                </c:pt>
                <c:pt idx="7">
                  <c:v>Decline: fed financial aid</c:v>
                </c:pt>
                <c:pt idx="8">
                  <c:v>Financial support from alumni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0.53</c:v>
                </c:pt>
                <c:pt idx="1">
                  <c:v>0.81</c:v>
                </c:pt>
                <c:pt idx="2">
                  <c:v>0.44</c:v>
                </c:pt>
                <c:pt idx="3">
                  <c:v>0.06</c:v>
                </c:pt>
                <c:pt idx="4">
                  <c:v>0.37</c:v>
                </c:pt>
                <c:pt idx="5">
                  <c:v>0.18</c:v>
                </c:pt>
                <c:pt idx="6">
                  <c:v>0.13</c:v>
                </c:pt>
                <c:pt idx="7">
                  <c:v>0.16</c:v>
                </c:pt>
                <c:pt idx="8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4-year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711035745054606"/>
                  <c:y val="-0.005417225540213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84414298021837"/>
                  <c:y val="-0.007907054545394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68828596043685"/>
                  <c:y val="-0.005271369696929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426621447032764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426621447032774"/>
                  <c:y val="-0.008125838310320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853254091478841"/>
                  <c:y val="-0.005490110785928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85325409147883"/>
                  <c:y val="-0.0108344510804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853242894065528"/>
                  <c:y val="-0.007907054545394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Competition for students</c:v>
                </c:pt>
                <c:pt idx="1">
                  <c:v>Decline: state support</c:v>
                </c:pt>
                <c:pt idx="2">
                  <c:v>Ability to raise tuition</c:v>
                </c:pt>
                <c:pt idx="3">
                  <c:v>Tuition discount rate</c:v>
                </c:pt>
                <c:pt idx="4">
                  <c:v>Attract qualified faculty/staff</c:v>
                </c:pt>
                <c:pt idx="5">
                  <c:v>Cost: student services/facilities</c:v>
                </c:pt>
                <c:pt idx="6">
                  <c:v>Cost: health care</c:v>
                </c:pt>
                <c:pt idx="7">
                  <c:v>Decline: fed financial aid</c:v>
                </c:pt>
                <c:pt idx="8">
                  <c:v>Financial support from alumni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0.73</c:v>
                </c:pt>
                <c:pt idx="1">
                  <c:v>0.06</c:v>
                </c:pt>
                <c:pt idx="2">
                  <c:v>0.33</c:v>
                </c:pt>
                <c:pt idx="3">
                  <c:v>0.61</c:v>
                </c:pt>
                <c:pt idx="4">
                  <c:v>0.22</c:v>
                </c:pt>
                <c:pt idx="5">
                  <c:v>0.31</c:v>
                </c:pt>
                <c:pt idx="6">
                  <c:v>0.16</c:v>
                </c:pt>
                <c:pt idx="7">
                  <c:v>0.15</c:v>
                </c:pt>
                <c:pt idx="8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963448"/>
        <c:axId val="-2099960440"/>
      </c:barChart>
      <c:catAx>
        <c:axId val="-2099963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900" b="1"/>
            </a:pPr>
            <a:endParaRPr lang="en-US"/>
          </a:p>
        </c:txPr>
        <c:crossAx val="-2099960440"/>
        <c:crosses val="autoZero"/>
        <c:auto val="1"/>
        <c:lblAlgn val="ctr"/>
        <c:lblOffset val="100"/>
        <c:noMultiLvlLbl val="0"/>
      </c:catAx>
      <c:valAx>
        <c:axId val="-209996044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-209996344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08884386035751"/>
          <c:y val="0.000626753404910509"/>
          <c:w val="0.575120870477953"/>
          <c:h val="0.0978960213340695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(Non Military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Non-Profit  4-year</c:v>
                </c:pt>
                <c:pt idx="1">
                  <c:v>Public 4-year</c:v>
                </c:pt>
                <c:pt idx="2">
                  <c:v>Public 2-year</c:v>
                </c:pt>
                <c:pt idx="3">
                  <c:v>For-Profit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0.38</c:v>
                </c:pt>
                <c:pt idx="2">
                  <c:v>0.68</c:v>
                </c:pt>
                <c:pt idx="3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Veterans/DOD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Non-Profit  4-year</c:v>
                </c:pt>
                <c:pt idx="1">
                  <c:v>Public 4-year</c:v>
                </c:pt>
                <c:pt idx="2">
                  <c:v>Public 2-year</c:v>
                </c:pt>
                <c:pt idx="3">
                  <c:v>For-Profit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0.03</c:v>
                </c:pt>
                <c:pt idx="1">
                  <c:v>0.05</c:v>
                </c:pt>
                <c:pt idx="2">
                  <c:v>0.06</c:v>
                </c:pt>
                <c:pt idx="3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Non-Profit  4-year</c:v>
                </c:pt>
                <c:pt idx="1">
                  <c:v>Public 4-year</c:v>
                </c:pt>
                <c:pt idx="2">
                  <c:v>Public 2-year</c:v>
                </c:pt>
                <c:pt idx="3">
                  <c:v>For-Profit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0.06</c:v>
                </c:pt>
                <c:pt idx="1">
                  <c:v>0.2</c:v>
                </c:pt>
                <c:pt idx="2">
                  <c:v>0.1</c:v>
                </c:pt>
                <c:pt idx="3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Institutional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0"/>
                  <c:y val="-0.055671464714044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Non-Profit  4-year</c:v>
                </c:pt>
                <c:pt idx="1">
                  <c:v>Public 4-year</c:v>
                </c:pt>
                <c:pt idx="2">
                  <c:v>Public 2-year</c:v>
                </c:pt>
                <c:pt idx="3">
                  <c:v>For-Profit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0.67</c:v>
                </c:pt>
                <c:pt idx="1">
                  <c:v>0.25</c:v>
                </c:pt>
                <c:pt idx="2">
                  <c:v>0.07</c:v>
                </c:pt>
                <c:pt idx="3">
                  <c:v>0.02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Non-Profit  4-year</c:v>
                </c:pt>
                <c:pt idx="1">
                  <c:v>Public 4-year</c:v>
                </c:pt>
                <c:pt idx="2">
                  <c:v>Public 2-year</c:v>
                </c:pt>
                <c:pt idx="3">
                  <c:v>For-Profit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0.13</c:v>
                </c:pt>
                <c:pt idx="1">
                  <c:v>0.13</c:v>
                </c:pt>
                <c:pt idx="2">
                  <c:v>0.09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9898440"/>
        <c:axId val="-2099895560"/>
      </c:barChart>
      <c:catAx>
        <c:axId val="-20998984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9895560"/>
        <c:crosses val="autoZero"/>
        <c:auto val="1"/>
        <c:lblAlgn val="ctr"/>
        <c:lblOffset val="100"/>
        <c:noMultiLvlLbl val="0"/>
      </c:catAx>
      <c:valAx>
        <c:axId val="-20998955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998984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First-time, full-time students</c:v>
                </c:pt>
              </c:strCache>
            </c:strRef>
          </c:tx>
          <c:dLbls>
            <c:dLbl>
              <c:idx val="0"/>
              <c:layout>
                <c:manualLayout>
                  <c:x val="-0.0449232130967086"/>
                  <c:y val="-0.03249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04481221966082"/>
                  <c:y val="-0.03249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19397800121846"/>
                  <c:y val="-0.03249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49230956433373"/>
                  <c:y val="-0.0560710123432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3431437827761"/>
                  <c:y val="-0.048124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19397800121847"/>
                  <c:y val="-0.04499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43431437827761"/>
                  <c:y val="-0.03874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43431437827761"/>
                  <c:y val="-0.048124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404481221966082"/>
                  <c:y val="-0.035624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419397800121847"/>
                  <c:y val="-0.04499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44.8%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434314378277611"/>
                  <c:y val="-0.035624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86174164322199"/>
                  <c:y val="-0.03249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48.0%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</c:numCache>
            </c:num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0.379</c:v>
                </c:pt>
                <c:pt idx="1">
                  <c:v>0.381</c:v>
                </c:pt>
                <c:pt idx="2">
                  <c:v>0.38</c:v>
                </c:pt>
                <c:pt idx="3">
                  <c:v>0.386</c:v>
                </c:pt>
                <c:pt idx="4">
                  <c:v>0.391</c:v>
                </c:pt>
                <c:pt idx="5">
                  <c:v>0.399</c:v>
                </c:pt>
                <c:pt idx="6">
                  <c:v>0.416</c:v>
                </c:pt>
                <c:pt idx="7">
                  <c:v>0.42</c:v>
                </c:pt>
                <c:pt idx="8">
                  <c:v>0.443</c:v>
                </c:pt>
                <c:pt idx="9">
                  <c:v>0.448</c:v>
                </c:pt>
                <c:pt idx="10">
                  <c:v>0.464</c:v>
                </c:pt>
                <c:pt idx="11">
                  <c:v>0.48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students</c:v>
                </c:pt>
              </c:strCache>
            </c:strRef>
          </c:tx>
          <c:dLbls>
            <c:dLbl>
              <c:idx val="0"/>
              <c:layout>
                <c:manualLayout>
                  <c:x val="-0.043431437827761"/>
                  <c:y val="0.04234450517551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04481221966082"/>
                  <c:y val="0.03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04481221966082"/>
                  <c:y val="0.03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89564643810319"/>
                  <c:y val="0.03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89564643810319"/>
                  <c:y val="0.03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04481221966083"/>
                  <c:y val="0.038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8956464381032"/>
                  <c:y val="0.03249999999999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87831032049854"/>
                  <c:y val="0.0312497539370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404481221966082"/>
                  <c:y val="0.0418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74648065654556"/>
                  <c:y val="0.03562500000000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374648065654556"/>
                  <c:y val="0.03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39.8%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56341008010671"/>
                  <c:y val="-0.04069568573706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</c:numCache>
            </c:num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0.339</c:v>
                </c:pt>
                <c:pt idx="1">
                  <c:v>0.343</c:v>
                </c:pt>
                <c:pt idx="2">
                  <c:v>0.343</c:v>
                </c:pt>
                <c:pt idx="3">
                  <c:v>0.351</c:v>
                </c:pt>
                <c:pt idx="4">
                  <c:v>0.347</c:v>
                </c:pt>
                <c:pt idx="5">
                  <c:v>0.369</c:v>
                </c:pt>
                <c:pt idx="6">
                  <c:v>0.361</c:v>
                </c:pt>
                <c:pt idx="7">
                  <c:v>0.364</c:v>
                </c:pt>
                <c:pt idx="8">
                  <c:v>0.386</c:v>
                </c:pt>
                <c:pt idx="9">
                  <c:v>0.402</c:v>
                </c:pt>
                <c:pt idx="10">
                  <c:v>0.398</c:v>
                </c:pt>
                <c:pt idx="11">
                  <c:v>0.416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4671800"/>
        <c:axId val="-2101436648"/>
      </c:lineChart>
      <c:catAx>
        <c:axId val="-205467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en-US"/>
          </a:p>
        </c:txPr>
        <c:crossAx val="-2101436648"/>
        <c:crosses val="autoZero"/>
        <c:auto val="1"/>
        <c:lblAlgn val="ctr"/>
        <c:lblOffset val="100"/>
        <c:noMultiLvlLbl val="0"/>
      </c:catAx>
      <c:valAx>
        <c:axId val="-2101436648"/>
        <c:scaling>
          <c:orientation val="minMax"/>
          <c:max val="0.5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467180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36150303669819"/>
          <c:y val="0.0228027241175615"/>
          <c:w val="0.736649222100449"/>
          <c:h val="0.084784388572782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116308080478E-17"/>
                  <c:y val="0.009374999999999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50674076667479"/>
                  <c:y val="0.0093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53.7%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093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50.7%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0.009374999999999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0493046464383E-16"/>
                  <c:y val="0.009374999999999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0493046464383E-16"/>
                  <c:y val="0.003124999999999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Academic Ability</c:v>
                </c:pt>
                <c:pt idx="1">
                  <c:v>Creativity</c:v>
                </c:pt>
                <c:pt idx="2">
                  <c:v>Emotional Health</c:v>
                </c:pt>
                <c:pt idx="3">
                  <c:v>Leadership Ability</c:v>
                </c:pt>
                <c:pt idx="4">
                  <c:v>Math Ability</c:v>
                </c:pt>
                <c:pt idx="5">
                  <c:v>Writing Ability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0.711</c:v>
                </c:pt>
                <c:pt idx="1">
                  <c:v>0.537</c:v>
                </c:pt>
                <c:pt idx="2">
                  <c:v>0.507</c:v>
                </c:pt>
                <c:pt idx="3">
                  <c:v>0.626</c:v>
                </c:pt>
                <c:pt idx="4">
                  <c:v>0.475</c:v>
                </c:pt>
                <c:pt idx="5">
                  <c:v>0.461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0717704"/>
        <c:axId val="-2050718760"/>
      </c:barChart>
      <c:catAx>
        <c:axId val="-20507177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0718760"/>
        <c:crosses val="autoZero"/>
        <c:auto val="1"/>
        <c:lblAlgn val="ctr"/>
        <c:lblOffset val="100"/>
        <c:noMultiLvlLbl val="0"/>
      </c:catAx>
      <c:valAx>
        <c:axId val="-20507187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507177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88051507549"/>
          <c:y val="0.089721552869629"/>
          <c:w val="0.403112551215978"/>
          <c:h val="0.8293927579229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10.2%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3337103271788"/>
                  <c:y val="-0.1304169349467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46.9%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396123363411"/>
                  <c:y val="0.02080191456814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50033740248437"/>
                  <c:y val="4.79035090671516E-5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4.6%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Less than 1 hour</c:v>
                </c:pt>
                <c:pt idx="1">
                  <c:v>1-5 hours</c:v>
                </c:pt>
                <c:pt idx="2">
                  <c:v>6-20 hours</c:v>
                </c:pt>
                <c:pt idx="3">
                  <c:v>More than 20 hours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0.102</c:v>
                </c:pt>
                <c:pt idx="1">
                  <c:v>0.469</c:v>
                </c:pt>
                <c:pt idx="2">
                  <c:v>0.383</c:v>
                </c:pt>
                <c:pt idx="3">
                  <c:v>0.046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909177417648"/>
          <c:y val="0.233015933689752"/>
          <c:w val="0.345230270554997"/>
          <c:h val="0.521714415001119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02257104731"/>
          <c:y val="0.0958719004743987"/>
          <c:w val="0.470361950675244"/>
          <c:h val="0.8685185364922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41091122403591"/>
                  <c:y val="0.097050088792274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591205103669454"/>
                  <c:y val="-0.223095585615918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162337917192"/>
                  <c:y val="0.053501009629009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615080662946253"/>
                  <c:y val="0.156971770364257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38269017280111"/>
                  <c:y val="0.0179300943944595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0594319205481247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403498119858111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Less than $10,000</c:v>
                </c:pt>
                <c:pt idx="1">
                  <c:v>$10,000 to 24,999</c:v>
                </c:pt>
                <c:pt idx="2">
                  <c:v>$25,000 to 49,999</c:v>
                </c:pt>
                <c:pt idx="3">
                  <c:v>$50,000 to 99,999</c:v>
                </c:pt>
                <c:pt idx="4">
                  <c:v>$100,000 to 149,999</c:v>
                </c:pt>
                <c:pt idx="5">
                  <c:v>$150,000 to $199,000</c:v>
                </c:pt>
                <c:pt idx="6">
                  <c:v>$200,000 or more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</c:v>
                </c:pt>
                <c:pt idx="1">
                  <c:v>0.29</c:v>
                </c:pt>
                <c:pt idx="2">
                  <c:v>0.18</c:v>
                </c:pt>
                <c:pt idx="3">
                  <c:v>0.09</c:v>
                </c:pt>
                <c:pt idx="4">
                  <c:v>0.02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101578123072"/>
          <c:y val="0.133368058588623"/>
          <c:w val="0.366613417783974"/>
          <c:h val="0.649343363588149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334394869096"/>
          <c:y val="0.148903582987271"/>
          <c:w val="0.763164464819419"/>
          <c:h val="0.7428941128864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4-year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Defaulters</c:v>
                </c:pt>
                <c:pt idx="1">
                  <c:v>Borrowers Entering Repayment</c:v>
                </c:pt>
                <c:pt idx="2">
                  <c:v>Fall 2009 FTE Enrollment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0.31</c:v>
                </c:pt>
                <c:pt idx="2">
                  <c:v>0.41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2-year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Defaulters</c:v>
                </c:pt>
                <c:pt idx="1">
                  <c:v>Borrowers Entering Repayment</c:v>
                </c:pt>
                <c:pt idx="2">
                  <c:v>Fall 2009 FTE Enrollment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0.24</c:v>
                </c:pt>
                <c:pt idx="1">
                  <c:v>0.16</c:v>
                </c:pt>
                <c:pt idx="2">
                  <c:v>0.28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Non-Profit 4-year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Defaulters</c:v>
                </c:pt>
                <c:pt idx="1">
                  <c:v>Borrowers Entering Repayment</c:v>
                </c:pt>
                <c:pt idx="2">
                  <c:v>Fall 2009 FTE Enrollment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For-profit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Defaulters</c:v>
                </c:pt>
                <c:pt idx="1">
                  <c:v>Borrowers Entering Repayment</c:v>
                </c:pt>
                <c:pt idx="2">
                  <c:v>Fall 2009 FTE Enrollment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0.44</c:v>
                </c:pt>
                <c:pt idx="1">
                  <c:v>0.32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2217384"/>
        <c:axId val="-2100022920"/>
      </c:barChart>
      <c:catAx>
        <c:axId val="-2122217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lnSpc>
                <a:spcPct val="80000"/>
              </a:lnSpc>
              <a:defRPr sz="1800" b="1" i="0"/>
            </a:pPr>
            <a:endParaRPr lang="en-US"/>
          </a:p>
        </c:txPr>
        <c:crossAx val="-2100022920"/>
        <c:crosses val="autoZero"/>
        <c:auto val="1"/>
        <c:lblAlgn val="ctr"/>
        <c:lblOffset val="100"/>
        <c:noMultiLvlLbl val="0"/>
      </c:catAx>
      <c:valAx>
        <c:axId val="-21000229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2221738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0117582547479577"/>
          <c:y val="0.0"/>
          <c:w val="0.942229312001141"/>
          <c:h val="0.143374812316066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dLbls>
            <c:dLbl>
              <c:idx val="0"/>
              <c:layout>
                <c:manualLayout>
                  <c:x val="-0.0398368361137862"/>
                  <c:y val="-0.027626225926937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27.2%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74636740315898"/>
                  <c:y val="-0.045260134869319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28.1%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8989281830518"/>
                  <c:y val="-0.030565210750667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37.3%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9777068128201"/>
                  <c:y val="-0.040118994172941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40.9%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21502302103974"/>
                  <c:y val="-0.040118994172941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42.1%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1972.0</c:v>
                </c:pt>
                <c:pt idx="1">
                  <c:v>1982.0</c:v>
                </c:pt>
                <c:pt idx="2">
                  <c:v>1992.0</c:v>
                </c:pt>
                <c:pt idx="3">
                  <c:v>2002.0</c:v>
                </c:pt>
                <c:pt idx="4">
                  <c:v>2012.0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0.272</c:v>
                </c:pt>
                <c:pt idx="1">
                  <c:v>0.281</c:v>
                </c:pt>
                <c:pt idx="2">
                  <c:v>0.373</c:v>
                </c:pt>
                <c:pt idx="3">
                  <c:v>0.409</c:v>
                </c:pt>
                <c:pt idx="4">
                  <c:v>0.421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dLbls>
            <c:dLbl>
              <c:idx val="0"/>
              <c:layout>
                <c:manualLayout>
                  <c:x val="-0.0428875712809076"/>
                  <c:y val="-0.04232115004558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18.3%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97770681282011"/>
                  <c:y val="-0.04562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19.9%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82517005446403"/>
                  <c:y val="-0.039747108455482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25.2%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44129388644683"/>
                  <c:y val="-0.039382165221858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31.9%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37528558604504"/>
                  <c:y val="0.03812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36.4%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1972.0</c:v>
                </c:pt>
                <c:pt idx="1">
                  <c:v>1982.0</c:v>
                </c:pt>
                <c:pt idx="2">
                  <c:v>1992.0</c:v>
                </c:pt>
                <c:pt idx="3">
                  <c:v>2002.0</c:v>
                </c:pt>
                <c:pt idx="4">
                  <c:v>2012.0</c:v>
                </c:pt>
              </c:numCache>
            </c:numRef>
          </c:cat>
          <c:val>
            <c:numRef>
              <c:f>Sheet1!$C$2:$C$6</c:f>
              <c:numCache>
                <c:formatCode>0.00%</c:formatCode>
                <c:ptCount val="5"/>
                <c:pt idx="0">
                  <c:v>0.183</c:v>
                </c:pt>
                <c:pt idx="1">
                  <c:v>0.199</c:v>
                </c:pt>
                <c:pt idx="2">
                  <c:v>0.252</c:v>
                </c:pt>
                <c:pt idx="3">
                  <c:v>0.319</c:v>
                </c:pt>
                <c:pt idx="4">
                  <c:v>0.364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0"/>
              <c:layout>
                <c:manualLayout>
                  <c:x val="-0.0451080020303003"/>
                  <c:y val="0.028229296356121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13.4%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35826344467396"/>
                  <c:y val="0.035371955142297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16.8%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90065316960574"/>
                  <c:y val="0.036488075126931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21.3%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51080020303003"/>
                  <c:y val="0.03187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19.9%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35826344467396"/>
                  <c:y val="-0.0212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37.5%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1972.0</c:v>
                </c:pt>
                <c:pt idx="1">
                  <c:v>1982.0</c:v>
                </c:pt>
                <c:pt idx="2">
                  <c:v>1992.0</c:v>
                </c:pt>
                <c:pt idx="3">
                  <c:v>2002.0</c:v>
                </c:pt>
                <c:pt idx="4">
                  <c:v>2012.0</c:v>
                </c:pt>
              </c:numCache>
            </c:numRef>
          </c:cat>
          <c:val>
            <c:numRef>
              <c:f>Sheet1!$D$2:$D$6</c:f>
              <c:numCache>
                <c:formatCode>0.00%</c:formatCode>
                <c:ptCount val="5"/>
                <c:pt idx="0">
                  <c:v>0.134</c:v>
                </c:pt>
                <c:pt idx="1">
                  <c:v>0.168</c:v>
                </c:pt>
                <c:pt idx="2">
                  <c:v>0.213</c:v>
                </c:pt>
                <c:pt idx="3">
                  <c:v>0.199</c:v>
                </c:pt>
                <c:pt idx="4">
                  <c:v>0.375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710232"/>
        <c:axId val="-2051807464"/>
      </c:lineChart>
      <c:catAx>
        <c:axId val="-2051710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1807464"/>
        <c:crosses val="autoZero"/>
        <c:auto val="1"/>
        <c:lblAlgn val="ctr"/>
        <c:lblOffset val="100"/>
        <c:noMultiLvlLbl val="0"/>
      </c:catAx>
      <c:valAx>
        <c:axId val="-20518074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1710232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79048127389092"/>
          <c:y val="0.0235118785898427"/>
          <c:w val="0.64953058313962"/>
          <c:h val="0.087421144954434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/>
                      <a:t>14,745,558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Public</c:v>
                </c:pt>
                <c:pt idx="1">
                  <c:v>Private non-profit</c:v>
                </c:pt>
                <c:pt idx="2">
                  <c:v>Private for-profit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1.4745558E7</c:v>
                </c:pt>
                <c:pt idx="1">
                  <c:v>3.974004E6</c:v>
                </c:pt>
                <c:pt idx="2">
                  <c:v>1.656227E6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942214703089"/>
          <c:y val="0.199356379980236"/>
          <c:w val="0.38432893729065"/>
          <c:h val="0.488730469073424"/>
        </c:manualLayout>
      </c:layout>
      <c:overlay val="0"/>
      <c:txPr>
        <a:bodyPr/>
        <a:lstStyle/>
        <a:p>
          <a:pPr>
            <a:defRPr sz="2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Low-income</c:v>
                </c:pt>
              </c:strCache>
            </c:strRef>
          </c:tx>
          <c:dLbls>
            <c:dLbl>
              <c:idx val="0"/>
              <c:layout>
                <c:manualLayout>
                  <c:x val="-0.0378602395824625"/>
                  <c:y val="0.032921498289234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31.2%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63434413405152"/>
                  <c:y val="0.032921498289234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32.5%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09535525325753"/>
                  <c:y val="0.032921498289234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40.2%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24703507745226"/>
                  <c:y val="0.032921498289234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46.7%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08938360663568"/>
                  <c:y val="0.021163820328793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34.2%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94367542906281"/>
                  <c:y val="0.038800337269455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49.7%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53.5%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93770378244097"/>
                  <c:y val="0.029982078799124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50.7%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48863595647865"/>
                  <c:y val="0.018224400838683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45.5%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2013.0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0.312</c:v>
                </c:pt>
                <c:pt idx="1">
                  <c:v>0.325</c:v>
                </c:pt>
                <c:pt idx="2">
                  <c:v>0.402</c:v>
                </c:pt>
                <c:pt idx="3">
                  <c:v>0.467</c:v>
                </c:pt>
                <c:pt idx="4">
                  <c:v>0.342</c:v>
                </c:pt>
                <c:pt idx="5">
                  <c:v>0.497</c:v>
                </c:pt>
                <c:pt idx="6">
                  <c:v>0.535</c:v>
                </c:pt>
                <c:pt idx="7">
                  <c:v>0.507</c:v>
                </c:pt>
                <c:pt idx="8">
                  <c:v>0.455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Middle-income</c:v>
                </c:pt>
              </c:strCache>
            </c:strRef>
          </c:tx>
          <c:dLbls>
            <c:dLbl>
              <c:idx val="0"/>
              <c:layout>
                <c:manualLayout>
                  <c:x val="-0.0475400398905994"/>
                  <c:y val="-0.049970131331874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46.2%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69224521969688"/>
                  <c:y val="-0.041151872861543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42.5%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29680278039867"/>
                  <c:y val="-0.035273265331676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50.6%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44849454788663"/>
                  <c:y val="-0.032333845841566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54.4%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39724587657801"/>
                  <c:y val="-0.04409129235165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99344313200922"/>
                  <c:y val="-0.04115187286154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535856154976173"/>
                  <c:y val="-0.026454775410992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65.1%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596528084654061"/>
                  <c:y val="-0.04115210431189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38939913291691"/>
                  <c:y val="-0.038212453371433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63.8%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2013.0</c:v>
                </c:pt>
              </c:numCache>
            </c:num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0.462</c:v>
                </c:pt>
                <c:pt idx="1">
                  <c:v>0.425</c:v>
                </c:pt>
                <c:pt idx="2">
                  <c:v>0.506</c:v>
                </c:pt>
                <c:pt idx="3">
                  <c:v>0.544</c:v>
                </c:pt>
                <c:pt idx="4" formatCode="0%">
                  <c:v>0.56</c:v>
                </c:pt>
                <c:pt idx="5">
                  <c:v>0.595</c:v>
                </c:pt>
                <c:pt idx="6">
                  <c:v>0.651</c:v>
                </c:pt>
                <c:pt idx="7">
                  <c:v>0.667</c:v>
                </c:pt>
                <c:pt idx="8">
                  <c:v>0.638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High-income</c:v>
                </c:pt>
              </c:strCache>
            </c:strRef>
          </c:tx>
          <c:dLbls>
            <c:dLbl>
              <c:idx val="0"/>
              <c:layout>
                <c:manualLayout>
                  <c:x val="-0.0399345507530246"/>
                  <c:y val="-0.026454775410992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64.5%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20688172556701"/>
                  <c:y val="-0.029394194901102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65.2%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14512295620394"/>
                  <c:y val="-0.032333614391212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74.6%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38673577852357"/>
                  <c:y val="-0.044091292351653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76.6%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38888557130743"/>
                  <c:y val="-0.032333614391212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83.5%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8417633078145"/>
                  <c:y val="-0.047030711841763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76.9%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69224521969687"/>
                  <c:y val="-0.03527303388132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81.2%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445064434067048"/>
                  <c:y val="-0.038212453371433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82.2%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99609454310933"/>
                  <c:y val="-0.044091523802007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78.5%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2013.0</c:v>
                </c:pt>
              </c:numCache>
            </c:numRef>
          </c:cat>
          <c:val>
            <c:numRef>
              <c:f>Sheet1!$D$2:$D$10</c:f>
              <c:numCache>
                <c:formatCode>0.00%</c:formatCode>
                <c:ptCount val="9"/>
                <c:pt idx="0">
                  <c:v>0.645</c:v>
                </c:pt>
                <c:pt idx="1">
                  <c:v>0.652</c:v>
                </c:pt>
                <c:pt idx="2">
                  <c:v>0.746</c:v>
                </c:pt>
                <c:pt idx="3">
                  <c:v>0.766</c:v>
                </c:pt>
                <c:pt idx="4">
                  <c:v>0.835</c:v>
                </c:pt>
                <c:pt idx="5">
                  <c:v>0.769</c:v>
                </c:pt>
                <c:pt idx="6">
                  <c:v>0.812</c:v>
                </c:pt>
                <c:pt idx="7">
                  <c:v>0.822</c:v>
                </c:pt>
                <c:pt idx="8">
                  <c:v>0.785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99759736"/>
        <c:axId val="-2099705992"/>
      </c:lineChart>
      <c:catAx>
        <c:axId val="-209975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9705992"/>
        <c:crosses val="autoZero"/>
        <c:auto val="1"/>
        <c:lblAlgn val="ctr"/>
        <c:lblOffset val="100"/>
        <c:noMultiLvlLbl val="0"/>
      </c:catAx>
      <c:valAx>
        <c:axId val="-20997059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975973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084880507351097"/>
          <c:y val="0.0235153559208819"/>
          <c:w val="0.836306058832662"/>
          <c:h val="0.087434074259920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35526282208"/>
          <c:y val="0.133499753937008"/>
          <c:w val="0.888514405002025"/>
          <c:h val="0.652654527559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American Indian</c:v>
                </c:pt>
                <c:pt idx="1">
                  <c:v>Asian American</c:v>
                </c:pt>
                <c:pt idx="2">
                  <c:v>Black</c:v>
                </c:pt>
                <c:pt idx="3">
                  <c:v>Mexican American</c:v>
                </c:pt>
                <c:pt idx="4">
                  <c:v>Puerto   Rican</c:v>
                </c:pt>
                <c:pt idx="5">
                  <c:v>Other Hispanic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1423.0</c:v>
                </c:pt>
                <c:pt idx="1">
                  <c:v>1654.0</c:v>
                </c:pt>
                <c:pt idx="2">
                  <c:v>1277.0</c:v>
                </c:pt>
                <c:pt idx="3">
                  <c:v>1343.0</c:v>
                </c:pt>
                <c:pt idx="4">
                  <c:v>1347.0</c:v>
                </c:pt>
                <c:pt idx="5">
                  <c:v>1345.0</c:v>
                </c:pt>
                <c:pt idx="6">
                  <c:v>1576.0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9571432"/>
        <c:axId val="-2052492488"/>
      </c:barChart>
      <c:catAx>
        <c:axId val="-2099571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52492488"/>
        <c:crosses val="autoZero"/>
        <c:auto val="1"/>
        <c:lblAlgn val="ctr"/>
        <c:lblOffset val="100"/>
        <c:noMultiLvlLbl val="0"/>
      </c:catAx>
      <c:valAx>
        <c:axId val="-2052492488"/>
        <c:scaling>
          <c:orientation val="minMax"/>
          <c:min val="4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99571432"/>
        <c:crosses val="autoZero"/>
        <c:crossBetween val="between"/>
        <c:majorUnit val="40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3511627416342"/>
          <c:y val="0.138005330298856"/>
          <c:w val="0.896969938246876"/>
          <c:h val="0.662259188277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Pell Students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0.0031692319977640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50.7%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58.1%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 Institutions</c:v>
                </c:pt>
                <c:pt idx="1">
                  <c:v>Public</c:v>
                </c:pt>
                <c:pt idx="2">
                  <c:v>Private Non-Profit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0.507</c:v>
                </c:pt>
                <c:pt idx="1">
                  <c:v>0.479</c:v>
                </c:pt>
                <c:pt idx="2">
                  <c:v>0.581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Non-Pell Students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64.9%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61.9%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063384639955281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71.9%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 Institutions</c:v>
                </c:pt>
                <c:pt idx="1">
                  <c:v>Public</c:v>
                </c:pt>
                <c:pt idx="2">
                  <c:v>Private Non-Profit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0.649</c:v>
                </c:pt>
                <c:pt idx="1">
                  <c:v>0.619</c:v>
                </c:pt>
                <c:pt idx="2">
                  <c:v>0.719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0447448"/>
        <c:axId val="-2050444504"/>
      </c:barChart>
      <c:catAx>
        <c:axId val="-20504474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0444504"/>
        <c:crosses val="autoZero"/>
        <c:auto val="1"/>
        <c:lblAlgn val="ctr"/>
        <c:lblOffset val="100"/>
        <c:noMultiLvlLbl val="0"/>
      </c:catAx>
      <c:valAx>
        <c:axId val="-20504445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5044744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96944180463252"/>
          <c:y val="0.0253538559821126"/>
          <c:w val="0.607625400535919"/>
          <c:h val="0.09426992872971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dLbls>
            <c:dLbl>
              <c:idx val="0"/>
              <c:layout>
                <c:manualLayout>
                  <c:x val="-0.0419729086688757"/>
                  <c:y val="-0.039078335553480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30.2%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 smtClean="0"/>
                      <a:t>27.2%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72175756882591"/>
                  <c:y val="0.02292243279109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71826680084169"/>
                  <c:y val="0.028754824829608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33.7%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11304518932395"/>
                  <c:y val="0.037086977478043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37.6%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1972.0</c:v>
                </c:pt>
                <c:pt idx="1">
                  <c:v>1982.0</c:v>
                </c:pt>
                <c:pt idx="2">
                  <c:v>1992.0</c:v>
                </c:pt>
                <c:pt idx="3">
                  <c:v>2002.0</c:v>
                </c:pt>
                <c:pt idx="4">
                  <c:v>2012.0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0.302</c:v>
                </c:pt>
                <c:pt idx="1">
                  <c:v>0.272</c:v>
                </c:pt>
                <c:pt idx="2">
                  <c:v>0.327</c:v>
                </c:pt>
                <c:pt idx="3">
                  <c:v>0.337</c:v>
                </c:pt>
                <c:pt idx="4">
                  <c:v>0.376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dLbls>
            <c:dLbl>
              <c:idx val="0"/>
              <c:layout>
                <c:manualLayout>
                  <c:x val="-0.0308141352065174"/>
                  <c:y val="0.040210874532730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21.2%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01496468267183"/>
                  <c:y val="0.04145845852994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94727020815189"/>
                  <c:y val="-0.04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19729086688757"/>
                  <c:y val="-0.039078335553480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39.7%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04800725776942"/>
                  <c:y val="-0.039078335553480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44.4%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1972.0</c:v>
                </c:pt>
                <c:pt idx="1">
                  <c:v>1982.0</c:v>
                </c:pt>
                <c:pt idx="2">
                  <c:v>1992.0</c:v>
                </c:pt>
                <c:pt idx="3">
                  <c:v>2002.0</c:v>
                </c:pt>
                <c:pt idx="4">
                  <c:v>2012.0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 formatCode="0.00%">
                  <c:v>0.212</c:v>
                </c:pt>
                <c:pt idx="1">
                  <c:v>0.26</c:v>
                </c:pt>
                <c:pt idx="2">
                  <c:v>0.36</c:v>
                </c:pt>
                <c:pt idx="3" formatCode="0.00%">
                  <c:v>0.397</c:v>
                </c:pt>
                <c:pt idx="4" formatCode="0.00%">
                  <c:v>0.444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19668424"/>
        <c:axId val="-2119277560"/>
      </c:lineChart>
      <c:catAx>
        <c:axId val="-2119668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19277560"/>
        <c:crosses val="autoZero"/>
        <c:auto val="1"/>
        <c:lblAlgn val="ctr"/>
        <c:lblOffset val="100"/>
        <c:noMultiLvlLbl val="0"/>
      </c:catAx>
      <c:valAx>
        <c:axId val="-21192775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19668424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326706590824324"/>
          <c:y val="0.0239312269299793"/>
          <c:w val="0.363008015354348"/>
          <c:h val="0.088980353075103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68474148478998"/>
          <c:y val="0.17182207296833"/>
          <c:w val="0.894563100140604"/>
          <c:h val="0.7253896307676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-0.0451046286719874"/>
                  <c:y val="-0.04519652198991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67980526904559"/>
                  <c:y val="-0.04813137608606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51046286719874"/>
                  <c:y val="-0.04519652198991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35555049210295"/>
                  <c:y val="-0.03932681379760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35555049210294"/>
                  <c:y val="-0.04226166789375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35555049210296"/>
                  <c:y val="-0.03932681379760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63.3%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451046286719874"/>
                  <c:y val="-0.04519652198991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435555049210293"/>
                  <c:y val="-0.03932681379760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24085019814756"/>
                  <c:y val="-0.05998232067303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2013.0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0.507</c:v>
                </c:pt>
                <c:pt idx="1">
                  <c:v>0.493</c:v>
                </c:pt>
                <c:pt idx="2">
                  <c:v>0.577</c:v>
                </c:pt>
                <c:pt idx="3">
                  <c:v>0.601</c:v>
                </c:pt>
                <c:pt idx="4">
                  <c:v>0.619</c:v>
                </c:pt>
                <c:pt idx="5">
                  <c:v>0.633</c:v>
                </c:pt>
                <c:pt idx="6">
                  <c:v>0.686</c:v>
                </c:pt>
                <c:pt idx="7">
                  <c:v>0.681</c:v>
                </c:pt>
                <c:pt idx="8">
                  <c:v>0.659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2-year</c:v>
                </c:pt>
              </c:strCache>
            </c:strRef>
          </c:tx>
          <c:dLbls>
            <c:dLbl>
              <c:idx val="0"/>
              <c:layout>
                <c:manualLayout>
                  <c:x val="-0.0451046286719874"/>
                  <c:y val="0.04226189898463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18.2%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35555049210294"/>
                  <c:y val="0.04519675308078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89081336681555"/>
                  <c:y val="0.03932704488847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20063811700715"/>
                  <c:y val="0.04226189898463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04572574191134"/>
                  <c:y val="0.045196753080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04572574191135"/>
                  <c:y val="0.04226189898463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20649099928606"/>
                  <c:y val="0.04829837655365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89082556464036"/>
                  <c:y val="0.03345733669616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26.7%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17031225089756"/>
                  <c:y val="0.04818723320887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23.8%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2013.0</c:v>
                </c:pt>
              </c:numCache>
            </c:numRef>
          </c:cat>
          <c:val>
            <c:numRef>
              <c:f>Sheet1!$C$2:$C$10</c:f>
              <c:numCache>
                <c:formatCode>0.00%</c:formatCode>
                <c:ptCount val="9"/>
                <c:pt idx="0">
                  <c:v>0.182</c:v>
                </c:pt>
                <c:pt idx="1">
                  <c:v>0.194</c:v>
                </c:pt>
                <c:pt idx="2">
                  <c:v>0.196</c:v>
                </c:pt>
                <c:pt idx="3">
                  <c:v>0.201</c:v>
                </c:pt>
                <c:pt idx="4">
                  <c:v>0.215</c:v>
                </c:pt>
                <c:pt idx="5">
                  <c:v>0.214</c:v>
                </c:pt>
                <c:pt idx="6" formatCode="0%">
                  <c:v>0.24</c:v>
                </c:pt>
                <c:pt idx="7">
                  <c:v>0.267</c:v>
                </c:pt>
                <c:pt idx="8">
                  <c:v>0.238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4-Year</c:v>
                </c:pt>
              </c:strCache>
            </c:strRef>
          </c:tx>
          <c:dLbls>
            <c:dLbl>
              <c:idx val="0"/>
              <c:layout>
                <c:manualLayout>
                  <c:x val="-0.0466537524229454"/>
                  <c:y val="-0.03932681379760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51046286719874"/>
                  <c:y val="-0.04519652198991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04572574191135"/>
                  <c:y val="-0.0422618989846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51631574947766"/>
                  <c:y val="-0.03932681379760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369980518854"/>
                  <c:y val="-0.04226166789375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21506814375821"/>
                  <c:y val="-0.04226166789375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452489289394979"/>
                  <c:y val="-0.03334582911051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44.6%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436998051885401"/>
                  <c:y val="-0.04519652198991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41.4%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46570697433808"/>
                  <c:y val="-0.03932681379760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42.1%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2013.0</c:v>
                </c:pt>
              </c:numCache>
            </c:numRef>
          </c:cat>
          <c:val>
            <c:numRef>
              <c:f>Sheet1!$D$2:$D$10</c:f>
              <c:numCache>
                <c:formatCode>0.00%</c:formatCode>
                <c:ptCount val="9"/>
                <c:pt idx="0">
                  <c:v>0.326</c:v>
                </c:pt>
                <c:pt idx="1">
                  <c:v>0.299</c:v>
                </c:pt>
                <c:pt idx="2">
                  <c:v>0.381</c:v>
                </c:pt>
                <c:pt idx="3" formatCode="0%">
                  <c:v>0.4</c:v>
                </c:pt>
                <c:pt idx="4">
                  <c:v>0.404</c:v>
                </c:pt>
                <c:pt idx="5">
                  <c:v>0.419</c:v>
                </c:pt>
                <c:pt idx="6">
                  <c:v>0.446</c:v>
                </c:pt>
                <c:pt idx="7">
                  <c:v>0.414</c:v>
                </c:pt>
                <c:pt idx="8">
                  <c:v>0.421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19637656"/>
        <c:axId val="-2120678296"/>
      </c:lineChart>
      <c:catAx>
        <c:axId val="-211963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20678296"/>
        <c:crosses val="autoZero"/>
        <c:auto val="1"/>
        <c:lblAlgn val="ctr"/>
        <c:lblOffset val="100"/>
        <c:noMultiLvlLbl val="0"/>
      </c:catAx>
      <c:valAx>
        <c:axId val="-21206782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196376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H.S; no degree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2014.0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0.553</c:v>
                </c:pt>
                <c:pt idx="1">
                  <c:v>0.555</c:v>
                </c:pt>
                <c:pt idx="2">
                  <c:v>0.531</c:v>
                </c:pt>
                <c:pt idx="3">
                  <c:v>0.549</c:v>
                </c:pt>
                <c:pt idx="4">
                  <c:v>0.538</c:v>
                </c:pt>
                <c:pt idx="5">
                  <c:v>0.578</c:v>
                </c:pt>
                <c:pt idx="6">
                  <c:v>0.572</c:v>
                </c:pt>
                <c:pt idx="7">
                  <c:v>0.521</c:v>
                </c:pt>
                <c:pt idx="8">
                  <c:v>0.549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H.S. Diploma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2014.0</c:v>
                </c:pt>
              </c:numCache>
            </c:numRef>
          </c:cat>
          <c:val>
            <c:numRef>
              <c:f>Sheet1!$C$2:$C$10</c:f>
              <c:numCache>
                <c:formatCode>0.00%</c:formatCode>
                <c:ptCount val="9"/>
                <c:pt idx="0">
                  <c:v>0.657</c:v>
                </c:pt>
                <c:pt idx="1">
                  <c:v>0.704</c:v>
                </c:pt>
                <c:pt idx="2">
                  <c:v>0.707</c:v>
                </c:pt>
                <c:pt idx="3">
                  <c:v>0.754</c:v>
                </c:pt>
                <c:pt idx="4">
                  <c:v>0.733</c:v>
                </c:pt>
                <c:pt idx="5">
                  <c:v>0.755</c:v>
                </c:pt>
                <c:pt idx="6">
                  <c:v>0.715</c:v>
                </c:pt>
                <c:pt idx="7">
                  <c:v>0.67</c:v>
                </c:pt>
                <c:pt idx="8">
                  <c:v>0.67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College: No degree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2014.0</c:v>
                </c:pt>
              </c:numCache>
            </c:numRef>
          </c:cat>
          <c:val>
            <c:numRef>
              <c:f>Sheet1!$D$2:$D$10</c:f>
              <c:numCache>
                <c:formatCode>0.00%</c:formatCode>
                <c:ptCount val="9"/>
                <c:pt idx="0">
                  <c:v>0.717</c:v>
                </c:pt>
                <c:pt idx="1">
                  <c:v>0.761</c:v>
                </c:pt>
                <c:pt idx="2">
                  <c:v>0.778</c:v>
                </c:pt>
                <c:pt idx="3">
                  <c:v>0.802</c:v>
                </c:pt>
                <c:pt idx="4">
                  <c:v>0.795</c:v>
                </c:pt>
                <c:pt idx="5">
                  <c:v>0.807</c:v>
                </c:pt>
                <c:pt idx="6">
                  <c:v>0.777</c:v>
                </c:pt>
                <c:pt idx="7">
                  <c:v>0.727</c:v>
                </c:pt>
                <c:pt idx="8">
                  <c:v>0.726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Bachelors or higher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1975.0</c:v>
                </c:pt>
                <c:pt idx="1">
                  <c:v>1980.0</c:v>
                </c:pt>
                <c:pt idx="2">
                  <c:v>1985.0</c:v>
                </c:pt>
                <c:pt idx="3">
                  <c:v>1990.0</c:v>
                </c:pt>
                <c:pt idx="4">
                  <c:v>1995.0</c:v>
                </c:pt>
                <c:pt idx="5">
                  <c:v>2000.0</c:v>
                </c:pt>
                <c:pt idx="6">
                  <c:v>2005.0</c:v>
                </c:pt>
                <c:pt idx="7">
                  <c:v>2010.0</c:v>
                </c:pt>
                <c:pt idx="8">
                  <c:v>2014.0</c:v>
                </c:pt>
              </c:numCache>
            </c:numRef>
          </c:cat>
          <c:val>
            <c:numRef>
              <c:f>Sheet1!$E$2:$E$10</c:f>
              <c:numCache>
                <c:formatCode>0.00%</c:formatCode>
                <c:ptCount val="9"/>
                <c:pt idx="0">
                  <c:v>0.825</c:v>
                </c:pt>
                <c:pt idx="1">
                  <c:v>0.845</c:v>
                </c:pt>
                <c:pt idx="2">
                  <c:v>0.856</c:v>
                </c:pt>
                <c:pt idx="3">
                  <c:v>0.867</c:v>
                </c:pt>
                <c:pt idx="4">
                  <c:v>0.865</c:v>
                </c:pt>
                <c:pt idx="5">
                  <c:v>0.864</c:v>
                </c:pt>
                <c:pt idx="6">
                  <c:v>0.837</c:v>
                </c:pt>
                <c:pt idx="7">
                  <c:v>0.816</c:v>
                </c:pt>
                <c:pt idx="8">
                  <c:v>0.82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096024"/>
        <c:axId val="-2120760888"/>
      </c:lineChart>
      <c:catAx>
        <c:axId val="-212009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20760888"/>
        <c:crosses val="autoZero"/>
        <c:auto val="1"/>
        <c:lblAlgn val="ctr"/>
        <c:lblOffset val="100"/>
        <c:noMultiLvlLbl val="0"/>
      </c:catAx>
      <c:valAx>
        <c:axId val="-2120760888"/>
        <c:scaling>
          <c:orientation val="minMax"/>
          <c:max val="1.0"/>
          <c:min val="0.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20096024"/>
        <c:crosses val="autoZero"/>
        <c:crossBetween val="between"/>
        <c:majorUnit val="0.2"/>
        <c:minorUnit val="0.04"/>
      </c:valAx>
    </c:plotArea>
    <c:legend>
      <c:legendPos val="t"/>
      <c:layout>
        <c:manualLayout>
          <c:xMode val="edge"/>
          <c:yMode val="edge"/>
          <c:x val="0.103728621855279"/>
          <c:y val="0.021951221620052"/>
          <c:w val="0.840028323084131"/>
          <c:h val="0.15774891086507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16969366055"/>
          <c:y val="0.200172663182123"/>
          <c:w val="0.853453252047656"/>
          <c:h val="0.6862610779920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Four-year Public</c:v>
                </c:pt>
              </c:strCache>
            </c:strRef>
          </c:tx>
          <c:dLbls>
            <c:dLbl>
              <c:idx val="0"/>
              <c:layout>
                <c:manualLayout>
                  <c:x val="-0.0473534151779119"/>
                  <c:y val="-0.02950980904721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7353415177912"/>
                  <c:y val="-0.03802231841432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604684535967567"/>
                  <c:y val="-0.03234731216958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58923508460747"/>
                  <c:y val="-0.04085982153669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528416156789531"/>
                  <c:y val="-0.0323473121695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1982-83</c:v>
                </c:pt>
                <c:pt idx="1">
                  <c:v>1992-92</c:v>
                </c:pt>
                <c:pt idx="2">
                  <c:v>2002-03</c:v>
                </c:pt>
                <c:pt idx="3">
                  <c:v>2007-08</c:v>
                </c:pt>
                <c:pt idx="4">
                  <c:v>2012-13</c:v>
                </c:pt>
              </c:strCache>
            </c:strRef>
          </c:cat>
          <c:val>
            <c:numRef>
              <c:f>Sheet1!$B$2:$B$6</c:f>
              <c:numCache>
                <c:formatCode>"$"#,##0;[Red]\-"$"#,##0</c:formatCode>
                <c:ptCount val="5"/>
                <c:pt idx="0">
                  <c:v>7534.0</c:v>
                </c:pt>
                <c:pt idx="1">
                  <c:v>9772.0</c:v>
                </c:pt>
                <c:pt idx="2">
                  <c:v>12434.0</c:v>
                </c:pt>
                <c:pt idx="3">
                  <c:v>14503.0</c:v>
                </c:pt>
                <c:pt idx="4">
                  <c:v>17474.0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Four-year private</c:v>
                </c:pt>
              </c:strCache>
            </c:strRef>
          </c:tx>
          <c:dLbls>
            <c:dLbl>
              <c:idx val="0"/>
              <c:layout>
                <c:manualLayout>
                  <c:x val="-0.0558923508460746"/>
                  <c:y val="-0.03802231841432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43669832625139"/>
                  <c:y val="-0.0493723309038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42905947756522"/>
                  <c:y val="-0.04653482778143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558923508460744"/>
                  <c:y val="-0.04369732465906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1982-83</c:v>
                </c:pt>
                <c:pt idx="1">
                  <c:v>1992-92</c:v>
                </c:pt>
                <c:pt idx="2">
                  <c:v>2002-03</c:v>
                </c:pt>
                <c:pt idx="3">
                  <c:v>2007-08</c:v>
                </c:pt>
                <c:pt idx="4">
                  <c:v>2012-13</c:v>
                </c:pt>
              </c:strCache>
            </c:strRef>
          </c:cat>
          <c:val>
            <c:numRef>
              <c:f>Sheet1!$C$2:$C$6</c:f>
              <c:numCache>
                <c:formatCode>"$"#,##0;[Red]\-"$"#,##0</c:formatCode>
                <c:ptCount val="5"/>
                <c:pt idx="0">
                  <c:v>16797.0</c:v>
                </c:pt>
                <c:pt idx="1">
                  <c:v>24634.0</c:v>
                </c:pt>
                <c:pt idx="2">
                  <c:v>30220.0</c:v>
                </c:pt>
                <c:pt idx="3">
                  <c:v>33032.0</c:v>
                </c:pt>
                <c:pt idx="4">
                  <c:v>35074.0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22830088"/>
        <c:axId val="-2120095432"/>
      </c:lineChart>
      <c:catAx>
        <c:axId val="-2122830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20095432"/>
        <c:crosses val="autoZero"/>
        <c:auto val="1"/>
        <c:lblAlgn val="ctr"/>
        <c:lblOffset val="100"/>
        <c:noMultiLvlLbl val="0"/>
      </c:catAx>
      <c:valAx>
        <c:axId val="-2120095432"/>
        <c:scaling>
          <c:orientation val="minMax"/>
        </c:scaling>
        <c:delete val="0"/>
        <c:axPos val="l"/>
        <c:majorGridlines/>
        <c:numFmt formatCode="&quot;$&quot;#,##0;[Red]\-&quot;$&quot;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22830088"/>
        <c:crosses val="autoZero"/>
        <c:crossBetween val="between"/>
        <c:majorUnit val="10000.0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</c:numCache>
            </c:num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0.436</c:v>
                </c:pt>
                <c:pt idx="1">
                  <c:v>0.445</c:v>
                </c:pt>
                <c:pt idx="2" formatCode="0%">
                  <c:v>0.45</c:v>
                </c:pt>
                <c:pt idx="3" formatCode="0%">
                  <c:v>0.49</c:v>
                </c:pt>
                <c:pt idx="4">
                  <c:v>0.482</c:v>
                </c:pt>
                <c:pt idx="5">
                  <c:v>0.437</c:v>
                </c:pt>
                <c:pt idx="6">
                  <c:v>0.381</c:v>
                </c:pt>
                <c:pt idx="7">
                  <c:v>0.354</c:v>
                </c:pt>
                <c:pt idx="8">
                  <c:v>0.323</c:v>
                </c:pt>
                <c:pt idx="9">
                  <c:v>0.395</c:v>
                </c:pt>
                <c:pt idx="10">
                  <c:v>0.336</c:v>
                </c:pt>
                <c:pt idx="11" formatCode="0%">
                  <c:v>0.32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</c:numCache>
            </c:num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0.517</c:v>
                </c:pt>
                <c:pt idx="1">
                  <c:v>0.528</c:v>
                </c:pt>
                <c:pt idx="2">
                  <c:v>0.532</c:v>
                </c:pt>
                <c:pt idx="3">
                  <c:v>0.541</c:v>
                </c:pt>
                <c:pt idx="4">
                  <c:v>0.548</c:v>
                </c:pt>
                <c:pt idx="5" formatCode="0%">
                  <c:v>0.55</c:v>
                </c:pt>
                <c:pt idx="6">
                  <c:v>0.549</c:v>
                </c:pt>
                <c:pt idx="7">
                  <c:v>0.557</c:v>
                </c:pt>
                <c:pt idx="8" formatCode="0%">
                  <c:v>0.56</c:v>
                </c:pt>
                <c:pt idx="9">
                  <c:v>0.565</c:v>
                </c:pt>
                <c:pt idx="10">
                  <c:v>0.572</c:v>
                </c:pt>
                <c:pt idx="11">
                  <c:v>0.577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Non-Profit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</c:numCache>
            </c:num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0.624</c:v>
                </c:pt>
                <c:pt idx="1">
                  <c:v>0.604</c:v>
                </c:pt>
                <c:pt idx="2">
                  <c:v>0.633</c:v>
                </c:pt>
                <c:pt idx="3">
                  <c:v>0.635</c:v>
                </c:pt>
                <c:pt idx="4">
                  <c:v>0.638</c:v>
                </c:pt>
                <c:pt idx="5">
                  <c:v>0.637</c:v>
                </c:pt>
                <c:pt idx="6">
                  <c:v>0.643</c:v>
                </c:pt>
                <c:pt idx="7">
                  <c:v>0.644</c:v>
                </c:pt>
                <c:pt idx="8">
                  <c:v>0.646</c:v>
                </c:pt>
                <c:pt idx="9">
                  <c:v>0.642</c:v>
                </c:pt>
                <c:pt idx="10">
                  <c:v>0.646</c:v>
                </c:pt>
                <c:pt idx="11">
                  <c:v>0.642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929944"/>
        <c:axId val="-2124736392"/>
      </c:lineChart>
      <c:catAx>
        <c:axId val="-2119929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4736392"/>
        <c:crosses val="autoZero"/>
        <c:auto val="1"/>
        <c:lblAlgn val="ctr"/>
        <c:lblOffset val="100"/>
        <c:noMultiLvlLbl val="0"/>
      </c:catAx>
      <c:valAx>
        <c:axId val="-2124736392"/>
        <c:scaling>
          <c:orientation val="minMax"/>
          <c:max val="0.7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119929944"/>
        <c:crosses val="autoZero"/>
        <c:crossBetween val="between"/>
        <c:majorUnit val="0.1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88051507549"/>
          <c:y val="0.089721552869629"/>
          <c:w val="0.403112551215978"/>
          <c:h val="0.8293927579229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0167843772895356"/>
                  <c:y val="0.10234136393988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FFFFFF"/>
                        </a:solidFill>
                      </a:rPr>
                      <a:t>5.4%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684173611432412"/>
                  <c:y val="0.16874334395520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FFFFFF"/>
                        </a:solidFill>
                      </a:rPr>
                      <a:t>7.2%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4596877024094"/>
                  <c:y val="0.001567550212089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FFFFFF"/>
                        </a:solidFill>
                      </a:rPr>
                      <a:t>28.4%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61369249121224"/>
                  <c:y val="-0.206551087372807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FFFFFF"/>
                        </a:solidFill>
                      </a:rPr>
                      <a:t>16.1%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7818812646906"/>
                  <c:y val="-0.072117136116961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FFFFFF"/>
                        </a:solidFill>
                      </a:rPr>
                      <a:t>26.6%</a:t>
                    </a:r>
                    <a:endParaRPr lang="en-US" sz="2400" dirty="0">
                      <a:solidFill>
                        <a:srgbClr val="FFFFFF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765583638560537"/>
                  <c:y val="0.177428210450187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FFFFFF"/>
                        </a:solidFill>
                      </a:rPr>
                      <a:t>16.3%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5 miles or less</c:v>
                </c:pt>
                <c:pt idx="1">
                  <c:v>6-10 miles</c:v>
                </c:pt>
                <c:pt idx="2">
                  <c:v>11-50 Miles</c:v>
                </c:pt>
                <c:pt idx="3">
                  <c:v>51-100 miles</c:v>
                </c:pt>
                <c:pt idx="4">
                  <c:v>101-500 miles</c:v>
                </c:pt>
                <c:pt idx="5">
                  <c:v>Over 500 miles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0.054</c:v>
                </c:pt>
                <c:pt idx="1">
                  <c:v>0.072</c:v>
                </c:pt>
                <c:pt idx="2">
                  <c:v>0.284</c:v>
                </c:pt>
                <c:pt idx="3">
                  <c:v>0.161</c:v>
                </c:pt>
                <c:pt idx="4">
                  <c:v>0.266</c:v>
                </c:pt>
                <c:pt idx="5">
                  <c:v>0.163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909177417648"/>
          <c:y val="0.136299977178277"/>
          <c:w val="0.345230270554997"/>
          <c:h val="0.733865545413386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80029481047881"/>
          <c:y val="0.148264995231718"/>
          <c:w val="0.885646002232732"/>
          <c:h val="0.7409120303286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Research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California</c:v>
                </c:pt>
                <c:pt idx="2">
                  <c:v>Indiana</c:v>
                </c:pt>
                <c:pt idx="3">
                  <c:v>Kansas</c:v>
                </c:pt>
                <c:pt idx="4">
                  <c:v>Ohio</c:v>
                </c:pt>
                <c:pt idx="5">
                  <c:v>Virginia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0.29</c:v>
                </c:pt>
                <c:pt idx="1">
                  <c:v>0.11</c:v>
                </c:pt>
                <c:pt idx="2">
                  <c:v>0.45</c:v>
                </c:pt>
                <c:pt idx="3">
                  <c:v>0.37</c:v>
                </c:pt>
                <c:pt idx="4">
                  <c:v>0.47</c:v>
                </c:pt>
                <c:pt idx="5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Masters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California</c:v>
                </c:pt>
                <c:pt idx="2">
                  <c:v>Indiana</c:v>
                </c:pt>
                <c:pt idx="3">
                  <c:v>Kansas</c:v>
                </c:pt>
                <c:pt idx="4">
                  <c:v>Ohio</c:v>
                </c:pt>
                <c:pt idx="5">
                  <c:v>Virginia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0.18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0.03</c:v>
                </c:pt>
                <c:pt idx="5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Bachelors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California</c:v>
                </c:pt>
                <c:pt idx="2">
                  <c:v>Indiana</c:v>
                </c:pt>
                <c:pt idx="3">
                  <c:v>Kansas</c:v>
                </c:pt>
                <c:pt idx="4">
                  <c:v>Ohio</c:v>
                </c:pt>
                <c:pt idx="5">
                  <c:v>Virginia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0.03</c:v>
                </c:pt>
                <c:pt idx="1">
                  <c:v>0.01</c:v>
                </c:pt>
                <c:pt idx="2">
                  <c:v>0.03</c:v>
                </c:pt>
                <c:pt idx="3" formatCode="General">
                  <c:v>0.0</c:v>
                </c:pt>
                <c:pt idx="4">
                  <c:v>0.05</c:v>
                </c:pt>
                <c:pt idx="5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Community College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California</c:v>
                </c:pt>
                <c:pt idx="2">
                  <c:v>Indiana</c:v>
                </c:pt>
                <c:pt idx="3">
                  <c:v>Kansas</c:v>
                </c:pt>
                <c:pt idx="4">
                  <c:v>Ohio</c:v>
                </c:pt>
                <c:pt idx="5">
                  <c:v>Virginia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0.49</c:v>
                </c:pt>
                <c:pt idx="1">
                  <c:v>0.7</c:v>
                </c:pt>
                <c:pt idx="2">
                  <c:v>0.35</c:v>
                </c:pt>
                <c:pt idx="3">
                  <c:v>0.45</c:v>
                </c:pt>
                <c:pt idx="4">
                  <c:v>0.42</c:v>
                </c:pt>
                <c:pt idx="5">
                  <c:v>0.48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490531489874405"/>
                  <c:y val="0.009827849119099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35125261681169"/>
                  <c:y val="0.01169787888870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7566689927215"/>
                  <c:y val="0.006196585762133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90531489874405"/>
                  <c:y val="-0.002219093272122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90531489874405"/>
                  <c:y val="0.00889294324851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90531489874406"/>
                  <c:y val="0.008965546712807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California</c:v>
                </c:pt>
                <c:pt idx="2">
                  <c:v>Indiana</c:v>
                </c:pt>
                <c:pt idx="3">
                  <c:v>Kansas</c:v>
                </c:pt>
                <c:pt idx="4">
                  <c:v>Ohio</c:v>
                </c:pt>
                <c:pt idx="5">
                  <c:v>Virginia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1247432"/>
        <c:axId val="-2051279768"/>
      </c:barChart>
      <c:catAx>
        <c:axId val="-2051247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1279768"/>
        <c:crosses val="autoZero"/>
        <c:auto val="1"/>
        <c:lblAlgn val="ctr"/>
        <c:lblOffset val="100"/>
        <c:noMultiLvlLbl val="0"/>
      </c:catAx>
      <c:valAx>
        <c:axId val="-2051279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1247432"/>
        <c:crosses val="autoZero"/>
        <c:crossBetween val="between"/>
        <c:majorUnit val="0.2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22T14:34:30.858" idx="13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22T14:34:30.858" idx="10">
    <p:pos x="10" y="10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0.37046</cdr:x>
      <cdr:y>0.59538</cdr:y>
    </cdr:from>
    <cdr:to>
      <cdr:x>0.4901</cdr:x>
      <cdr:y>0.69458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7201" y="2419626"/>
          <a:ext cx="974375" cy="403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FFFF"/>
              </a:solidFill>
            </a:rPr>
            <a:t>72.4%</a:t>
          </a:r>
          <a:endParaRPr lang="en-US" sz="20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0.17327</cdr:x>
      <cdr:y>0.3358</cdr:y>
    </cdr:from>
    <cdr:to>
      <cdr:x>0.35231</cdr:x>
      <cdr:y>0.41351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1163" y="1439784"/>
          <a:ext cx="1458200" cy="333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FFFF"/>
              </a:solidFill>
            </a:rPr>
            <a:t>19.5</a:t>
          </a:r>
          <a:r>
            <a:rPr lang="en-US" sz="1800" b="1" dirty="0" smtClean="0">
              <a:solidFill>
                <a:srgbClr val="FFFFFF"/>
              </a:solidFill>
            </a:rPr>
            <a:t>%</a:t>
          </a:r>
          <a:endParaRPr lang="en-US" sz="18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0.2665</cdr:x>
      <cdr:y>0.13078</cdr:y>
    </cdr:from>
    <cdr:to>
      <cdr:x>0.38614</cdr:x>
      <cdr:y>0.21179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0504" y="560735"/>
          <a:ext cx="974386" cy="347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FFFF"/>
              </a:solidFill>
            </a:rPr>
            <a:t>8.1%</a:t>
          </a:r>
          <a:endParaRPr lang="en-US" sz="2000" b="1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0.29136</cdr:x>
      <cdr:y>0.11124</cdr:y>
    </cdr:from>
    <cdr:to>
      <cdr:x>0.76675</cdr:x>
      <cdr:y>0.1878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5857" y="497874"/>
          <a:ext cx="3957976" cy="342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(</a:t>
          </a:r>
          <a:r>
            <a:rPr lang="en-US" sz="1600" b="1" dirty="0" smtClean="0">
              <a:solidFill>
                <a:schemeClr val="tx1"/>
              </a:solidFill>
            </a:rPr>
            <a:t>In Constant 2012-13 dollars)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0.22363</cdr:y>
    </cdr:from>
    <cdr:to>
      <cdr:x>0.18077</cdr:x>
      <cdr:y>0.31969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54208"/>
          <a:ext cx="1579159" cy="40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b="1" u="sng" dirty="0">
            <a:solidFill>
              <a:srgbClr val="1F497D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0.14122</cdr:x>
      <cdr:y>0.28608</cdr:y>
    </cdr:from>
    <cdr:to>
      <cdr:x>0.22519</cdr:x>
      <cdr:y>0.39941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7336" y="1162618"/>
          <a:ext cx="723821" cy="46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(-27)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0.2626</cdr:x>
      <cdr:y>0.18569</cdr:y>
    </cdr:from>
    <cdr:to>
      <cdr:x>0.33359</cdr:x>
      <cdr:y>0.27474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3586" y="754659"/>
          <a:ext cx="611958" cy="361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8000"/>
              </a:solidFill>
            </a:rPr>
            <a:t>(+54)</a:t>
          </a:r>
          <a:endParaRPr lang="en-US" sz="1600" b="1" dirty="0">
            <a:solidFill>
              <a:srgbClr val="008000"/>
            </a:solidFill>
          </a:endParaRPr>
        </a:p>
      </cdr:txBody>
    </cdr:sp>
  </cdr:relSizeAnchor>
  <cdr:relSizeAnchor xmlns:cdr="http://schemas.openxmlformats.org/drawingml/2006/chartDrawing">
    <cdr:from>
      <cdr:x>0.35267</cdr:x>
      <cdr:y>0.29903</cdr:y>
    </cdr:from>
    <cdr:to>
      <cdr:x>0.44198</cdr:x>
      <cdr:y>0.40265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0049" y="1215258"/>
          <a:ext cx="769882" cy="42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0.39542</cdr:x>
      <cdr:y>0.34436</cdr:y>
    </cdr:from>
    <cdr:to>
      <cdr:x>0.48779</cdr:x>
      <cdr:y>0.43341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08540" y="1399498"/>
          <a:ext cx="796203" cy="36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(-14)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0.5229</cdr:x>
      <cdr:y>0.31522</cdr:y>
    </cdr:from>
    <cdr:to>
      <cdr:x>0.59924</cdr:x>
      <cdr:y>0.41237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07433" y="1281058"/>
          <a:ext cx="658019" cy="39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(-28)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0.64886</cdr:x>
      <cdr:y>0.31522</cdr:y>
    </cdr:from>
    <cdr:to>
      <cdr:x>0.72214</cdr:x>
      <cdr:y>0.38322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93164" y="1281058"/>
          <a:ext cx="631697" cy="276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(-16)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0.77557</cdr:x>
      <cdr:y>0.31522</cdr:y>
    </cdr:from>
    <cdr:to>
      <cdr:x>0.85115</cdr:x>
      <cdr:y>0.39779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685476" y="1281058"/>
          <a:ext cx="651439" cy="335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(-26)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0.90611</cdr:x>
      <cdr:y>0.20674</cdr:y>
    </cdr:from>
    <cdr:to>
      <cdr:x>0.98626</cdr:x>
      <cdr:y>0.28284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10690" y="840198"/>
          <a:ext cx="690919" cy="309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(-6)</a:t>
          </a:r>
          <a:endParaRPr lang="en-US" sz="16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0.0062</cdr:x>
      <cdr:y>0.90386</cdr:y>
    </cdr:from>
    <cdr:to>
      <cdr:x>0.99268</cdr:x>
      <cdr:y>0.97864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054" y="3622019"/>
          <a:ext cx="8276243" cy="299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Note: this study was based on 1150 pubic and private, non-profit  institutions; no for-profits were included. 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6C434-F3EA-8F48-917A-8844E9B6251F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95E76-2480-B344-AB7A-9792D2690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5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8E2D3-A8B0-DF46-AD6A-E0E2B1406412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4D26A-3D1D-DB4E-BC6D-6946FAE3D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spent my career in higher education and now live in Arizona but don’t play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D26A-3D1D-DB4E-BC6D-6946FAE3DA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7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D26A-3D1D-DB4E-BC6D-6946FAE3DA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0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38100" dir="2700000" algn="tl" rotWithShape="0">
              <a:srgbClr val="000000">
                <a:alpha val="22000"/>
              </a:srgb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1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7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8714"/>
            <a:ext cx="2057400" cy="57633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8714"/>
            <a:ext cx="6019800" cy="57633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3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>
            <a:outerShdw blurRad="50800" dist="38100" dir="2700000" algn="tl" rotWithShape="0">
              <a:srgbClr val="000000">
                <a:alpha val="15000"/>
              </a:srgbClr>
            </a:outerShdw>
          </a:effectLst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3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8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4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5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28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4284"/>
            <a:ext cx="5111750" cy="58329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5213"/>
            <a:ext cx="300831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4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7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39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7071"/>
            <a:ext cx="8229600" cy="433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272" y="6549570"/>
            <a:ext cx="2133600" cy="2530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196C-49BE-7A4A-9FEB-00681A615660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500" y="6549570"/>
            <a:ext cx="3543300" cy="253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6549570"/>
            <a:ext cx="1729014" cy="25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6B67-4C08-AE4F-994C-DF31317CF4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886856" y="84139"/>
            <a:ext cx="7121073" cy="33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1886856" y="84139"/>
            <a:ext cx="7121073" cy="33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1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Relationship Id="rId3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Relationship Id="rId3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288" y="1455712"/>
            <a:ext cx="7970717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1F497D"/>
                </a:solidFill>
              </a:rPr>
              <a:t>The Changing Landscape of Higher </a:t>
            </a:r>
            <a:r>
              <a:rPr lang="en-US" sz="5400" b="1" dirty="0" smtClean="0">
                <a:solidFill>
                  <a:srgbClr val="1F497D"/>
                </a:solidFill>
              </a:rPr>
              <a:t>Education*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393" y="2979969"/>
            <a:ext cx="7137265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1F497D"/>
                </a:solidFill>
              </a:rPr>
              <a:t/>
            </a:r>
            <a:br>
              <a:rPr lang="en-US" sz="2400" b="1" dirty="0">
                <a:solidFill>
                  <a:srgbClr val="1F497D"/>
                </a:solidFill>
              </a:rPr>
            </a:br>
            <a:r>
              <a:rPr lang="en-US" sz="2400" b="1" dirty="0" smtClean="0">
                <a:solidFill>
                  <a:srgbClr val="1F497D"/>
                </a:solidFill>
              </a:rPr>
              <a:t>October </a:t>
            </a:r>
            <a:r>
              <a:rPr lang="en-US" sz="2400" b="1" dirty="0">
                <a:solidFill>
                  <a:srgbClr val="1F497D"/>
                </a:solidFill>
              </a:rPr>
              <a:t>2015</a:t>
            </a:r>
            <a:br>
              <a:rPr lang="en-US" sz="2400" b="1" dirty="0">
                <a:solidFill>
                  <a:srgbClr val="1F497D"/>
                </a:solidFill>
              </a:rPr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1672" y="4075654"/>
            <a:ext cx="7606908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1F497D"/>
                </a:solidFill>
              </a:rPr>
              <a:t>D. Merrill Ewert, Ph.D.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1F497D"/>
                </a:solidFill>
              </a:rPr>
              <a:t>Patricia A. Anderson, Ph.D.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672" y="5436459"/>
            <a:ext cx="776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An expanded version of this presentation was given at a symposium on the future of Mennonite Education, at Bluffton University on October 18, 2015.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9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49210421"/>
              </p:ext>
            </p:extLst>
          </p:nvPr>
        </p:nvGraphicFramePr>
        <p:xfrm>
          <a:off x="483827" y="1779605"/>
          <a:ext cx="8325862" cy="413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3349" y="5913919"/>
            <a:ext cx="854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</a:t>
            </a:r>
            <a:r>
              <a:rPr lang="en-US" sz="1400" b="1" dirty="0"/>
              <a:t>: U.S. Department of Education, National Center for Education Statistics. (2015). </a:t>
            </a:r>
            <a:r>
              <a:rPr lang="en-US" sz="1400" b="1" i="1" dirty="0"/>
              <a:t>Digest of Education Statistics, 2013</a:t>
            </a:r>
            <a:r>
              <a:rPr lang="en-US" sz="1400" b="1" dirty="0"/>
              <a:t> (NCES 2015-011</a:t>
            </a:r>
            <a:r>
              <a:rPr lang="en-US" sz="1400" b="1" dirty="0" smtClean="0"/>
              <a:t>).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4687" y="526161"/>
            <a:ext cx="84669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Average total tuition, fees, room and board rates charged for full-time undergraduate students in degree-granting </a:t>
            </a:r>
            <a:r>
              <a:rPr lang="en-US" sz="2400" b="1" dirty="0" smtClean="0">
                <a:solidFill>
                  <a:srgbClr val="1F497D"/>
                </a:solidFill>
              </a:rPr>
              <a:t>institutions: 1982</a:t>
            </a:r>
            <a:r>
              <a:rPr lang="en-US" sz="2400" b="1" dirty="0">
                <a:solidFill>
                  <a:srgbClr val="1F497D"/>
                </a:solidFill>
              </a:rPr>
              <a:t>–83 to 2012–13</a:t>
            </a:r>
          </a:p>
        </p:txBody>
      </p:sp>
    </p:spTree>
    <p:extLst>
      <p:ext uri="{BB962C8B-B14F-4D97-AF65-F5344CB8AC3E}">
        <p14:creationId xmlns:p14="http://schemas.microsoft.com/office/powerpoint/2010/main" val="293235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36" y="1895208"/>
            <a:ext cx="8092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2. Low Graduation and Retention Rates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1265457"/>
              </p:ext>
            </p:extLst>
          </p:nvPr>
        </p:nvGraphicFramePr>
        <p:xfrm>
          <a:off x="215034" y="1396999"/>
          <a:ext cx="8722331" cy="444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5034" y="739135"/>
            <a:ext cx="8722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F497D"/>
                </a:solidFill>
              </a:rPr>
              <a:t>6-Year graduation rates: entering school, 1996-2007</a:t>
            </a:r>
            <a:endParaRPr lang="en-US" sz="30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89" y="5981113"/>
            <a:ext cx="838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National Center for Educational Statistics, </a:t>
            </a:r>
            <a:r>
              <a:rPr lang="en-US" b="1" i="1" dirty="0"/>
              <a:t>IPEDS Trend Generator</a:t>
            </a:r>
            <a:r>
              <a:rPr lang="en-US" b="1" dirty="0"/>
              <a:t>, 2015. </a:t>
            </a:r>
          </a:p>
        </p:txBody>
      </p:sp>
    </p:spTree>
    <p:extLst>
      <p:ext uri="{BB962C8B-B14F-4D97-AF65-F5344CB8AC3E}">
        <p14:creationId xmlns:p14="http://schemas.microsoft.com/office/powerpoint/2010/main" val="18366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36" y="2076636"/>
            <a:ext cx="8092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3. Geography and demography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04948369"/>
              </p:ext>
            </p:extLst>
          </p:nvPr>
        </p:nvGraphicFramePr>
        <p:xfrm>
          <a:off x="675105" y="1931737"/>
          <a:ext cx="7867316" cy="38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4900" y="655053"/>
            <a:ext cx="8757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1F497D"/>
                </a:solidFill>
              </a:rPr>
              <a:t>Profile of U.S. </a:t>
            </a:r>
            <a:r>
              <a:rPr lang="en-US" sz="3200" b="1" i="1" dirty="0">
                <a:solidFill>
                  <a:srgbClr val="1F497D"/>
                </a:solidFill>
              </a:rPr>
              <a:t>F</a:t>
            </a:r>
            <a:r>
              <a:rPr lang="en-US" sz="3200" b="1" i="1" dirty="0" smtClean="0">
                <a:solidFill>
                  <a:srgbClr val="1F497D"/>
                </a:solidFill>
              </a:rPr>
              <a:t>reshmen, </a:t>
            </a:r>
            <a:r>
              <a:rPr lang="en-US" sz="3200" b="1" i="1" dirty="0">
                <a:solidFill>
                  <a:srgbClr val="1F497D"/>
                </a:solidFill>
              </a:rPr>
              <a:t>F</a:t>
            </a:r>
            <a:r>
              <a:rPr lang="en-US" sz="3200" b="1" i="1" dirty="0" smtClean="0">
                <a:solidFill>
                  <a:srgbClr val="1F497D"/>
                </a:solidFill>
              </a:rPr>
              <a:t>all 2014</a:t>
            </a:r>
            <a:r>
              <a:rPr lang="en-US" sz="3200" b="1" dirty="0" smtClean="0">
                <a:solidFill>
                  <a:srgbClr val="1F497D"/>
                </a:solidFill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1F497D"/>
                </a:solidFill>
              </a:rPr>
              <a:t>d</a:t>
            </a:r>
            <a:r>
              <a:rPr lang="en-US" sz="3200" b="1" dirty="0" smtClean="0">
                <a:solidFill>
                  <a:srgbClr val="1F497D"/>
                </a:solidFill>
              </a:rPr>
              <a:t>istance from home to the college they attended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42" y="5862469"/>
            <a:ext cx="850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Source: </a:t>
            </a:r>
            <a:r>
              <a:rPr lang="en-US" sz="1600" b="1" i="1" dirty="0"/>
              <a:t>The Chronicle of Higher Education: Almanac of Higher Education 2015-16; Vol. LXI, No. 43, p. </a:t>
            </a:r>
            <a:r>
              <a:rPr lang="en-US" sz="1600" b="1" i="1" dirty="0" smtClean="0"/>
              <a:t>32, </a:t>
            </a:r>
            <a:r>
              <a:rPr lang="en-US" sz="1600" b="1" i="1" dirty="0"/>
              <a:t>Aug, 21, 2015.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065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77623428"/>
              </p:ext>
            </p:extLst>
          </p:nvPr>
        </p:nvGraphicFramePr>
        <p:xfrm>
          <a:off x="312413" y="1596068"/>
          <a:ext cx="8604918" cy="445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497" y="577301"/>
            <a:ext cx="861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Distribution of public </a:t>
            </a:r>
            <a:r>
              <a:rPr lang="en-US" sz="2800" b="1" dirty="0">
                <a:solidFill>
                  <a:schemeClr val="tx2"/>
                </a:solidFill>
              </a:rPr>
              <a:t>u</a:t>
            </a:r>
            <a:r>
              <a:rPr lang="en-US" sz="2800" b="1" dirty="0" smtClean="0">
                <a:solidFill>
                  <a:schemeClr val="tx2"/>
                </a:solidFill>
              </a:rPr>
              <a:t>ndergraduate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</a:rPr>
              <a:t>nrollments by type of institution in selected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tates, 2010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13" y="6112602"/>
            <a:ext cx="865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Source: Delta Cost Project at American Institutes for Research,  </a:t>
            </a:r>
            <a:r>
              <a:rPr lang="en-US" sz="1600" b="1" dirty="0" smtClean="0"/>
              <a:t>www.deltacostproject.org.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463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78139"/>
              </p:ext>
            </p:extLst>
          </p:nvPr>
        </p:nvGraphicFramePr>
        <p:xfrm>
          <a:off x="678703" y="1706683"/>
          <a:ext cx="7559802" cy="419586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19137"/>
                <a:gridCol w="2306892"/>
                <a:gridCol w="2833773"/>
              </a:tblGrid>
              <a:tr h="92472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State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 number of students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r>
                        <a:rPr lang="en-US" sz="2800" baseline="0" dirty="0" smtClean="0"/>
                        <a:t> attending public institutions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United States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20,820,631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71%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3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California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2,835,330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82%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3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Indiana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445,717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73%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3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Kansas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215,249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85%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3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Ohio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740,253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72%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3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Virginia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548,967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73%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707" y="5986996"/>
            <a:ext cx="790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Delta Cost Project at American Institutes for Research,  www.deltacostproject.org.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228" y="645063"/>
            <a:ext cx="8393060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1F497D"/>
                </a:solidFill>
              </a:rPr>
              <a:t>Total number of students </a:t>
            </a:r>
            <a:r>
              <a:rPr lang="en-US" sz="2800" b="1" dirty="0">
                <a:solidFill>
                  <a:srgbClr val="1F497D"/>
                </a:solidFill>
              </a:rPr>
              <a:t>e</a:t>
            </a:r>
            <a:r>
              <a:rPr lang="en-US" sz="2800" b="1" dirty="0" smtClean="0">
                <a:solidFill>
                  <a:srgbClr val="1F497D"/>
                </a:solidFill>
              </a:rPr>
              <a:t>nrolled in postsecondary </a:t>
            </a:r>
            <a:r>
              <a:rPr lang="en-US" sz="2800" b="1" dirty="0">
                <a:solidFill>
                  <a:srgbClr val="1F497D"/>
                </a:solidFill>
              </a:rPr>
              <a:t>i</a:t>
            </a:r>
            <a:r>
              <a:rPr lang="en-US" sz="2800" b="1" dirty="0" smtClean="0">
                <a:solidFill>
                  <a:srgbClr val="1F497D"/>
                </a:solidFill>
              </a:rPr>
              <a:t>nstitutions in selected </a:t>
            </a:r>
            <a:r>
              <a:rPr lang="en-US" sz="2800" b="1" dirty="0">
                <a:solidFill>
                  <a:srgbClr val="1F497D"/>
                </a:solidFill>
              </a:rPr>
              <a:t>s</a:t>
            </a:r>
            <a:r>
              <a:rPr lang="en-US" sz="2800" b="1" dirty="0" smtClean="0">
                <a:solidFill>
                  <a:srgbClr val="1F497D"/>
                </a:solidFill>
              </a:rPr>
              <a:t>tates, 2010</a:t>
            </a:r>
            <a:endParaRPr lang="en-US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2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36" y="2076636"/>
            <a:ext cx="8092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4. The Disconnect: What Students and Employers Want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16129"/>
              </p:ext>
            </p:extLst>
          </p:nvPr>
        </p:nvGraphicFramePr>
        <p:xfrm>
          <a:off x="541418" y="1684417"/>
          <a:ext cx="8368634" cy="39570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98898"/>
                <a:gridCol w="1169736"/>
              </a:tblGrid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“Very Important Reasons”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%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be able to get a better job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86.1%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be able to learn</a:t>
                      </a:r>
                      <a:r>
                        <a:rPr lang="en-US" sz="2400" b="1" baseline="0" dirty="0" smtClean="0"/>
                        <a:t> more about things that interest me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82.2%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get training for a specific career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77.1%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be able to make more money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72.8%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gain a general</a:t>
                      </a:r>
                      <a:r>
                        <a:rPr lang="en-US" sz="2400" b="1" baseline="0" dirty="0" smtClean="0"/>
                        <a:t> education &amp; appreciation of ideas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70.6%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To prepare myself for graduate or professional school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59%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make me a more cultured person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46.6%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737" y="661737"/>
            <a:ext cx="8555789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rgbClr val="1F497D"/>
                </a:solidFill>
              </a:rPr>
              <a:t>Profile of U.S. Freshmen, Fall 2014</a:t>
            </a:r>
            <a:r>
              <a:rPr lang="en-US" sz="2800" b="1" dirty="0" smtClean="0">
                <a:solidFill>
                  <a:srgbClr val="1F497D"/>
                </a:solidFill>
              </a:rPr>
              <a:t>: Reasons students </a:t>
            </a:r>
            <a:r>
              <a:rPr lang="en-US" sz="2800" b="1" dirty="0">
                <a:solidFill>
                  <a:srgbClr val="1F497D"/>
                </a:solidFill>
              </a:rPr>
              <a:t>d</a:t>
            </a:r>
            <a:r>
              <a:rPr lang="en-US" sz="2800" b="1" dirty="0" smtClean="0">
                <a:solidFill>
                  <a:srgbClr val="1F497D"/>
                </a:solidFill>
              </a:rPr>
              <a:t>eemed “Very Important” in deciding to attend college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21" y="5788526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</a:t>
            </a:r>
            <a:r>
              <a:rPr lang="en-US" b="1" i="1" dirty="0"/>
              <a:t>The Chronicle of Higher Education: Almanac of Higher Education 2015-16</a:t>
            </a:r>
            <a:r>
              <a:rPr lang="en-US" b="1" dirty="0"/>
              <a:t>; Vol. LXI, No. 43, p. 51, Aug, 21, 2015.</a:t>
            </a:r>
          </a:p>
        </p:txBody>
      </p:sp>
    </p:spTree>
    <p:extLst>
      <p:ext uri="{BB962C8B-B14F-4D97-AF65-F5344CB8AC3E}">
        <p14:creationId xmlns:p14="http://schemas.microsoft.com/office/powerpoint/2010/main" val="41697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87915"/>
              </p:ext>
            </p:extLst>
          </p:nvPr>
        </p:nvGraphicFramePr>
        <p:xfrm>
          <a:off x="538236" y="1508398"/>
          <a:ext cx="8153400" cy="39319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7056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Intellectual and Practical</a:t>
                      </a:r>
                      <a:r>
                        <a:rPr lang="en-US" sz="2800" baseline="0" dirty="0" smtClean="0"/>
                        <a:t> Skills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Critical thinking and analytical reasoning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82% +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Complex problem solving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81% +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Written</a:t>
                      </a:r>
                      <a:r>
                        <a:rPr lang="en-US" sz="2600" b="1" baseline="0" dirty="0" smtClean="0"/>
                        <a:t> and oral communication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80% +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Information literacy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72% +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Innovation</a:t>
                      </a:r>
                      <a:r>
                        <a:rPr lang="en-US" sz="2600" b="1" baseline="0" dirty="0" smtClean="0"/>
                        <a:t> and creativity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71% +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Teamwork skills in diverse groups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67% +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Quantitative reasoning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55% +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9756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What </a:t>
            </a:r>
            <a:r>
              <a:rPr lang="en-US" sz="4000" b="1" dirty="0" smtClean="0">
                <a:solidFill>
                  <a:schemeClr val="tx2"/>
                </a:solidFill>
              </a:rPr>
              <a:t>Employers</a:t>
            </a:r>
            <a:r>
              <a:rPr lang="en-US" sz="3600" b="1" dirty="0" smtClean="0">
                <a:solidFill>
                  <a:schemeClr val="tx2"/>
                </a:solidFill>
              </a:rPr>
              <a:t> are Looking for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41" y="5798271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AAC&amp;U and Hart Research Associates: </a:t>
            </a:r>
            <a:r>
              <a:rPr lang="en-US" sz="1600" b="1" i="1" dirty="0" smtClean="0"/>
              <a:t>It Takes More than a Major: Employer Priorities for College Learning and Student Success, </a:t>
            </a:r>
            <a:r>
              <a:rPr lang="en-US" sz="1600" b="1" dirty="0" smtClean="0"/>
              <a:t>2013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8237" y="5490494"/>
            <a:ext cx="81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Explanatory note</a:t>
            </a:r>
            <a:r>
              <a:rPr lang="en-US" sz="1400" b="1" dirty="0"/>
              <a:t>: + </a:t>
            </a:r>
            <a:r>
              <a:rPr lang="en-US" sz="1400" b="1" dirty="0" smtClean="0"/>
              <a:t>Means that employers want </a:t>
            </a:r>
            <a:r>
              <a:rPr lang="en-US" sz="1400" b="1" dirty="0"/>
              <a:t>colleges to place more emphasis on </a:t>
            </a:r>
            <a:r>
              <a:rPr lang="en-US" sz="1400" b="1" dirty="0" smtClean="0"/>
              <a:t>this concept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9978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63" y="1845721"/>
            <a:ext cx="8092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Higher Education in the </a:t>
            </a: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United States 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30" y="1690641"/>
            <a:ext cx="80462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5. Financial Vulnerability </a:t>
            </a: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and Sustainability of our Institutions 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5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47145633"/>
              </p:ext>
            </p:extLst>
          </p:nvPr>
        </p:nvGraphicFramePr>
        <p:xfrm>
          <a:off x="326572" y="1908313"/>
          <a:ext cx="8563427" cy="39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573" y="677333"/>
            <a:ext cx="8672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CAOs and CFOs agree: higher </a:t>
            </a:r>
            <a:r>
              <a:rPr lang="en-US" sz="3200" b="1" dirty="0">
                <a:solidFill>
                  <a:schemeClr val="tx2"/>
                </a:solidFill>
              </a:rPr>
              <a:t>e</a:t>
            </a:r>
            <a:r>
              <a:rPr lang="en-US" sz="3200" b="1" dirty="0" smtClean="0">
                <a:solidFill>
                  <a:schemeClr val="tx2"/>
                </a:solidFill>
              </a:rPr>
              <a:t>ducation is moving in the wrong </a:t>
            </a:r>
            <a:r>
              <a:rPr lang="en-US" sz="3200" b="1" dirty="0">
                <a:solidFill>
                  <a:schemeClr val="tx2"/>
                </a:solidFill>
              </a:rPr>
              <a:t>d</a:t>
            </a:r>
            <a:r>
              <a:rPr lang="en-US" sz="3200" b="1" dirty="0" smtClean="0">
                <a:solidFill>
                  <a:schemeClr val="tx2"/>
                </a:solidFill>
              </a:rPr>
              <a:t>irection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523" y="5983905"/>
            <a:ext cx="885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Source: </a:t>
            </a:r>
            <a:r>
              <a:rPr lang="en-US" b="1" i="1" dirty="0" smtClean="0"/>
              <a:t>The Chronicle of Higher Education, Managing the Enterprise</a:t>
            </a:r>
            <a:r>
              <a:rPr lang="en-US" b="1" dirty="0" smtClean="0"/>
              <a:t>, Figure 2, Aug, 2015</a:t>
            </a:r>
            <a:r>
              <a:rPr lang="en-US" sz="1600" dirty="0" smtClean="0"/>
              <a:t>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385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82193770"/>
              </p:ext>
            </p:extLst>
          </p:nvPr>
        </p:nvGraphicFramePr>
        <p:xfrm>
          <a:off x="249831" y="1541271"/>
          <a:ext cx="8688579" cy="453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8789" y="572613"/>
            <a:ext cx="8619181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1F497D"/>
                </a:solidFill>
              </a:rPr>
              <a:t>Degree-</a:t>
            </a:r>
            <a:r>
              <a:rPr lang="en-US" sz="2800" b="1" dirty="0" smtClean="0">
                <a:solidFill>
                  <a:srgbClr val="1F497D"/>
                </a:solidFill>
              </a:rPr>
              <a:t>granting, </a:t>
            </a:r>
            <a:r>
              <a:rPr lang="en-US" sz="2800" b="1" dirty="0">
                <a:solidFill>
                  <a:srgbClr val="1F497D"/>
                </a:solidFill>
              </a:rPr>
              <a:t>postsecondary </a:t>
            </a:r>
            <a:r>
              <a:rPr lang="en-US" sz="2800" b="1" dirty="0" smtClean="0">
                <a:solidFill>
                  <a:srgbClr val="1F497D"/>
                </a:solidFill>
              </a:rPr>
              <a:t>institutions that </a:t>
            </a:r>
            <a:r>
              <a:rPr lang="en-US" sz="2800" b="1" dirty="0">
                <a:solidFill>
                  <a:srgbClr val="1F497D"/>
                </a:solidFill>
              </a:rPr>
              <a:t>have closed </a:t>
            </a:r>
            <a:r>
              <a:rPr lang="en-US" sz="2800" b="1" dirty="0" smtClean="0">
                <a:solidFill>
                  <a:srgbClr val="1F497D"/>
                </a:solidFill>
              </a:rPr>
              <a:t>their doors: 2000-01 through </a:t>
            </a:r>
            <a:r>
              <a:rPr lang="en-US" sz="2800" b="1" dirty="0">
                <a:solidFill>
                  <a:srgbClr val="1F497D"/>
                </a:solidFill>
              </a:rPr>
              <a:t>2012-13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720" y="6131956"/>
            <a:ext cx="8688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National Center for Educational Statistics, </a:t>
            </a:r>
            <a:r>
              <a:rPr lang="en-US" sz="1600" b="1" i="1" dirty="0" smtClean="0"/>
              <a:t>Digest of Educational Statistics</a:t>
            </a:r>
            <a:r>
              <a:rPr lang="en-US" sz="1600" b="1" dirty="0" smtClean="0"/>
              <a:t>,</a:t>
            </a:r>
            <a:r>
              <a:rPr lang="en-US" sz="1600" b="1" dirty="0"/>
              <a:t> Table 317.50.</a:t>
            </a:r>
            <a:r>
              <a:rPr lang="en-US" sz="1600" b="1" dirty="0" smtClean="0"/>
              <a:t>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8831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67292799"/>
              </p:ext>
            </p:extLst>
          </p:nvPr>
        </p:nvGraphicFramePr>
        <p:xfrm>
          <a:off x="122900" y="1132375"/>
          <a:ext cx="8930634" cy="481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899" y="479317"/>
            <a:ext cx="86722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CAOs and CFOs: their biggest </a:t>
            </a:r>
            <a:r>
              <a:rPr lang="en-US" sz="3200" b="1" dirty="0">
                <a:solidFill>
                  <a:schemeClr val="tx2"/>
                </a:solidFill>
              </a:rPr>
              <a:t>c</a:t>
            </a:r>
            <a:r>
              <a:rPr lang="en-US" sz="3200" b="1" dirty="0" smtClean="0">
                <a:solidFill>
                  <a:schemeClr val="tx2"/>
                </a:solidFill>
              </a:rPr>
              <a:t>oncerns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3" y="6059015"/>
            <a:ext cx="846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</a:t>
            </a:r>
            <a:r>
              <a:rPr lang="en-US" sz="1600" b="1" i="1" dirty="0" smtClean="0"/>
              <a:t> The Chronicle of Higher Education</a:t>
            </a:r>
            <a:r>
              <a:rPr lang="en-US" sz="1600" b="1" dirty="0" smtClean="0"/>
              <a:t>, </a:t>
            </a:r>
            <a:r>
              <a:rPr lang="en-US" sz="1600" b="1" i="1" dirty="0" smtClean="0"/>
              <a:t>Managing the Enterprise</a:t>
            </a:r>
            <a:r>
              <a:rPr lang="en-US" sz="1600" b="1" dirty="0" smtClean="0"/>
              <a:t>, Figure 3, Aug, 2015.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710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96358926"/>
              </p:ext>
            </p:extLst>
          </p:nvPr>
        </p:nvGraphicFramePr>
        <p:xfrm>
          <a:off x="322551" y="1666414"/>
          <a:ext cx="8561055" cy="423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397" y="618186"/>
            <a:ext cx="868873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 smtClean="0">
                <a:solidFill>
                  <a:schemeClr val="tx2"/>
                </a:solidFill>
              </a:rPr>
              <a:t>Sources of grant </a:t>
            </a:r>
            <a:r>
              <a:rPr lang="en-US" sz="3000" b="1" dirty="0">
                <a:solidFill>
                  <a:schemeClr val="tx2"/>
                </a:solidFill>
              </a:rPr>
              <a:t>a</a:t>
            </a:r>
            <a:r>
              <a:rPr lang="en-US" sz="3000" b="1" dirty="0" smtClean="0">
                <a:solidFill>
                  <a:schemeClr val="tx2"/>
                </a:solidFill>
              </a:rPr>
              <a:t>id for fulltime </a:t>
            </a:r>
            <a:r>
              <a:rPr lang="en-US" sz="3000" b="1" dirty="0">
                <a:solidFill>
                  <a:schemeClr val="tx2"/>
                </a:solidFill>
              </a:rPr>
              <a:t>u</a:t>
            </a:r>
            <a:r>
              <a:rPr lang="en-US" sz="3000" b="1" dirty="0" smtClean="0">
                <a:solidFill>
                  <a:schemeClr val="tx2"/>
                </a:solidFill>
              </a:rPr>
              <a:t>ndergraduate students, by sector:  2011-12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51" y="6020593"/>
            <a:ext cx="870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College Board, </a:t>
            </a:r>
            <a:r>
              <a:rPr lang="en-US" b="1" i="1" dirty="0"/>
              <a:t>Trends in Student Aid 2014, Figure </a:t>
            </a:r>
            <a:r>
              <a:rPr lang="en-US" b="1" i="1" dirty="0" smtClean="0"/>
              <a:t>29B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7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45" y="1727226"/>
            <a:ext cx="8092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6. The Rising Discount Rate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49562848"/>
              </p:ext>
            </p:extLst>
          </p:nvPr>
        </p:nvGraphicFramePr>
        <p:xfrm>
          <a:off x="329271" y="1621970"/>
          <a:ext cx="8514017" cy="423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677" y="566002"/>
            <a:ext cx="8917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Average tuition </a:t>
            </a:r>
            <a:r>
              <a:rPr lang="en-US" sz="2800" b="1" dirty="0">
                <a:solidFill>
                  <a:schemeClr val="tx2"/>
                </a:solidFill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</a:rPr>
              <a:t>iscount rate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for private </a:t>
            </a:r>
            <a:r>
              <a:rPr lang="en-US" sz="2800" b="1" dirty="0">
                <a:solidFill>
                  <a:schemeClr val="tx2"/>
                </a:solidFill>
              </a:rPr>
              <a:t>n</a:t>
            </a:r>
            <a:r>
              <a:rPr lang="en-US" sz="2800" b="1" dirty="0" smtClean="0">
                <a:solidFill>
                  <a:schemeClr val="tx2"/>
                </a:solidFill>
              </a:rPr>
              <a:t>on-profit colleges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r>
              <a:rPr lang="en-US" sz="2800" b="1" dirty="0" smtClean="0">
                <a:solidFill>
                  <a:schemeClr val="tx2"/>
                </a:solidFill>
              </a:rPr>
              <a:t> 2003-2014*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754" y="5852608"/>
            <a:ext cx="87424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Data from NACUBO Discount Survey, 2003-14 (*based on preliminary data for 2014), </a:t>
            </a:r>
            <a:r>
              <a:rPr lang="en-US" sz="1600" b="1" i="1" dirty="0" smtClean="0"/>
              <a:t>Inside Higher Education</a:t>
            </a:r>
            <a:r>
              <a:rPr lang="en-US" sz="1600" b="1" dirty="0" smtClean="0"/>
              <a:t>, Aug 25, 2015.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5337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36" y="2076636"/>
            <a:ext cx="8092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7. Under-Prepared Students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8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17434090"/>
              </p:ext>
            </p:extLst>
          </p:nvPr>
        </p:nvGraphicFramePr>
        <p:xfrm>
          <a:off x="387685" y="1845557"/>
          <a:ext cx="8428789" cy="381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1106" y="5842000"/>
            <a:ext cx="87095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Source: </a:t>
            </a:r>
            <a:r>
              <a:rPr lang="en-US" sz="1600" b="1" i="1" dirty="0"/>
              <a:t>The Chronicle of Higher Education: Almanac of Higher Education 2015-16; </a:t>
            </a:r>
            <a:r>
              <a:rPr lang="en-US" sz="1600" b="1" dirty="0"/>
              <a:t>Vol. LXI, No. 43, p. 51, Aug, 21, 2015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35" y="687012"/>
            <a:ext cx="8903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>
                <a:solidFill>
                  <a:srgbClr val="1F497D"/>
                </a:solidFill>
              </a:rPr>
              <a:t>Profile of U.S. F</a:t>
            </a:r>
            <a:r>
              <a:rPr lang="en-US" sz="2700" b="1" i="1" dirty="0" smtClean="0">
                <a:solidFill>
                  <a:srgbClr val="1F497D"/>
                </a:solidFill>
              </a:rPr>
              <a:t>reshmen</a:t>
            </a:r>
            <a:r>
              <a:rPr lang="en-US" sz="2700" b="1" i="1" dirty="0">
                <a:solidFill>
                  <a:srgbClr val="1F497D"/>
                </a:solidFill>
              </a:rPr>
              <a:t>, F</a:t>
            </a:r>
            <a:r>
              <a:rPr lang="en-US" sz="2700" b="1" i="1" dirty="0" smtClean="0">
                <a:solidFill>
                  <a:srgbClr val="1F497D"/>
                </a:solidFill>
              </a:rPr>
              <a:t>all </a:t>
            </a:r>
            <a:r>
              <a:rPr lang="en-US" sz="2700" b="1" i="1" dirty="0">
                <a:solidFill>
                  <a:srgbClr val="1F497D"/>
                </a:solidFill>
              </a:rPr>
              <a:t>2014</a:t>
            </a:r>
            <a:r>
              <a:rPr lang="en-US" sz="2700" b="1" dirty="0">
                <a:solidFill>
                  <a:srgbClr val="1F497D"/>
                </a:solidFill>
              </a:rPr>
              <a:t>: </a:t>
            </a:r>
            <a:r>
              <a:rPr lang="en-US" sz="2700" b="1" dirty="0" smtClean="0">
                <a:solidFill>
                  <a:srgbClr val="1F497D"/>
                </a:solidFill>
              </a:rPr>
              <a:t> </a:t>
            </a:r>
            <a:r>
              <a:rPr lang="en-US" sz="2700" b="1" dirty="0">
                <a:solidFill>
                  <a:srgbClr val="1F497D"/>
                </a:solidFill>
              </a:rPr>
              <a:t>q</a:t>
            </a:r>
            <a:r>
              <a:rPr lang="en-US" sz="2700" b="1" dirty="0" smtClean="0">
                <a:solidFill>
                  <a:srgbClr val="1F497D"/>
                </a:solidFill>
              </a:rPr>
              <a:t>ualities that students </a:t>
            </a:r>
            <a:r>
              <a:rPr lang="en-US" sz="2700" b="1" dirty="0">
                <a:solidFill>
                  <a:srgbClr val="1F497D"/>
                </a:solidFill>
              </a:rPr>
              <a:t>r</a:t>
            </a:r>
            <a:r>
              <a:rPr lang="en-US" sz="2700" b="1" dirty="0" smtClean="0">
                <a:solidFill>
                  <a:srgbClr val="1F497D"/>
                </a:solidFill>
              </a:rPr>
              <a:t>ate themselves as being in “Top 10%” or “Above Average”</a:t>
            </a:r>
            <a:endParaRPr lang="en-US" sz="27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8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7970782"/>
              </p:ext>
            </p:extLst>
          </p:nvPr>
        </p:nvGraphicFramePr>
        <p:xfrm>
          <a:off x="260684" y="1726490"/>
          <a:ext cx="8562474" cy="417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1053" y="674552"/>
            <a:ext cx="8422105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 smtClean="0">
                <a:solidFill>
                  <a:srgbClr val="1F497D"/>
                </a:solidFill>
              </a:rPr>
              <a:t>Profile of U.S. Freshmen, Fall 2014</a:t>
            </a:r>
            <a:r>
              <a:rPr lang="en-US" sz="3200" b="1" dirty="0" smtClean="0">
                <a:solidFill>
                  <a:srgbClr val="1F497D"/>
                </a:solidFill>
              </a:rPr>
              <a:t>: time </a:t>
            </a:r>
            <a:r>
              <a:rPr lang="en-US" sz="3200" b="1" dirty="0">
                <a:solidFill>
                  <a:srgbClr val="1F497D"/>
                </a:solidFill>
              </a:rPr>
              <a:t>s</a:t>
            </a:r>
            <a:r>
              <a:rPr lang="en-US" sz="3200" b="1" dirty="0" smtClean="0">
                <a:solidFill>
                  <a:srgbClr val="1F497D"/>
                </a:solidFill>
              </a:rPr>
              <a:t>pent </a:t>
            </a:r>
            <a:r>
              <a:rPr lang="en-US" sz="3200" b="1" dirty="0">
                <a:solidFill>
                  <a:srgbClr val="1F497D"/>
                </a:solidFill>
              </a:rPr>
              <a:t>s</a:t>
            </a:r>
            <a:r>
              <a:rPr lang="en-US" sz="3200" b="1" dirty="0" smtClean="0">
                <a:solidFill>
                  <a:srgbClr val="1F497D"/>
                </a:solidFill>
              </a:rPr>
              <a:t>tudying during </a:t>
            </a:r>
            <a:r>
              <a:rPr lang="en-US" sz="3200" b="1" dirty="0">
                <a:solidFill>
                  <a:srgbClr val="1F497D"/>
                </a:solidFill>
              </a:rPr>
              <a:t>t</a:t>
            </a:r>
            <a:r>
              <a:rPr lang="en-US" sz="3200" b="1" dirty="0" smtClean="0">
                <a:solidFill>
                  <a:srgbClr val="1F497D"/>
                </a:solidFill>
              </a:rPr>
              <a:t>ypical week as H.S. senior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42" y="5902158"/>
            <a:ext cx="850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Source: </a:t>
            </a:r>
            <a:r>
              <a:rPr lang="en-US" sz="1600" b="1" i="1" dirty="0"/>
              <a:t>The Chronicle of Higher Education: Almanac of Higher Education 2015-16; Vol. LXI, No. 43, p. </a:t>
            </a:r>
            <a:r>
              <a:rPr lang="en-US" sz="1600" b="1" i="1" dirty="0" smtClean="0"/>
              <a:t>32, </a:t>
            </a:r>
            <a:r>
              <a:rPr lang="en-US" sz="1600" b="1" i="1" dirty="0"/>
              <a:t>Aug, 21, 2015.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4345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03998796"/>
              </p:ext>
            </p:extLst>
          </p:nvPr>
        </p:nvGraphicFramePr>
        <p:xfrm>
          <a:off x="411525" y="2163072"/>
          <a:ext cx="8478821" cy="385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334" y="581772"/>
            <a:ext cx="8890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Annual </a:t>
            </a:r>
            <a:r>
              <a:rPr lang="en-US" sz="2800" b="1" dirty="0" smtClean="0">
                <a:solidFill>
                  <a:schemeClr val="tx2"/>
                </a:solidFill>
              </a:rPr>
              <a:t>investment [</a:t>
            </a:r>
            <a:r>
              <a:rPr lang="en-US" sz="2800" b="1" i="1" dirty="0" smtClean="0">
                <a:solidFill>
                  <a:schemeClr val="tx2"/>
                </a:solidFill>
              </a:rPr>
              <a:t>in billions</a:t>
            </a:r>
            <a:r>
              <a:rPr lang="en-US" sz="2800" b="1" dirty="0" smtClean="0">
                <a:solidFill>
                  <a:schemeClr val="tx2"/>
                </a:solidFill>
              </a:rPr>
              <a:t>] </a:t>
            </a:r>
            <a:r>
              <a:rPr lang="en-US" sz="2800" b="1" dirty="0">
                <a:solidFill>
                  <a:schemeClr val="tx2"/>
                </a:solidFill>
              </a:rPr>
              <a:t>in formal and i</a:t>
            </a:r>
            <a:r>
              <a:rPr lang="en-US" sz="2800" b="1" dirty="0" smtClean="0">
                <a:solidFill>
                  <a:schemeClr val="tx2"/>
                </a:solidFill>
              </a:rPr>
              <a:t>nformal, </a:t>
            </a:r>
            <a:r>
              <a:rPr lang="en-US" sz="2800" b="1" dirty="0">
                <a:solidFill>
                  <a:schemeClr val="tx2"/>
                </a:solidFill>
              </a:rPr>
              <a:t>postsecondary workforce education &amp; training in the U.S</a:t>
            </a:r>
            <a:r>
              <a:rPr lang="en-US" sz="2800" b="1" dirty="0" smtClean="0">
                <a:solidFill>
                  <a:schemeClr val="tx2"/>
                </a:solidFill>
              </a:rPr>
              <a:t>. (in 2013 dollars)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34" y="6151181"/>
            <a:ext cx="8954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Source: Georgetown University Center on Education &amp; the Workforce, </a:t>
            </a:r>
            <a:r>
              <a:rPr lang="en-US" sz="1300" b="1" i="1" dirty="0"/>
              <a:t>College is Just the Beginning, </a:t>
            </a:r>
            <a:r>
              <a:rPr lang="en-US" sz="1300" b="1" dirty="0"/>
              <a:t>Figure 1, Feb, 2015.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2642" y="2320399"/>
            <a:ext cx="30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[Total: $885 billion]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4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80891"/>
              </p:ext>
            </p:extLst>
          </p:nvPr>
        </p:nvGraphicFramePr>
        <p:xfrm>
          <a:off x="394365" y="1684417"/>
          <a:ext cx="8368634" cy="39570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98898"/>
                <a:gridCol w="1169736"/>
              </a:tblGrid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“Frequent” or “Occasional” activities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%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Tutored another student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61.3%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Came late to class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52.9%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Failed to complete homework on time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52.5%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Fell asleep in class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43.1%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Drank wine</a:t>
                      </a:r>
                      <a:r>
                        <a:rPr lang="en-US" sz="2400" b="1" baseline="0" dirty="0" smtClean="0"/>
                        <a:t> or liquor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38.7%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Drank beer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33.5%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3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Skipped</a:t>
                      </a:r>
                      <a:r>
                        <a:rPr lang="en-US" sz="2400" b="1" baseline="0" dirty="0" smtClean="0"/>
                        <a:t> school class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27.0%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737" y="608818"/>
            <a:ext cx="855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1F497D"/>
                </a:solidFill>
              </a:rPr>
              <a:t>Profile of U.S. Freshmen, Fall 2014</a:t>
            </a:r>
            <a:r>
              <a:rPr lang="en-US" sz="2800" b="1" i="1" dirty="0" smtClean="0">
                <a:solidFill>
                  <a:srgbClr val="1F497D"/>
                </a:solidFill>
              </a:rPr>
              <a:t>: </a:t>
            </a:r>
            <a:r>
              <a:rPr lang="en-US" sz="2800" b="1" dirty="0">
                <a:solidFill>
                  <a:srgbClr val="1F497D"/>
                </a:solidFill>
              </a:rPr>
              <a:t>s</a:t>
            </a:r>
            <a:r>
              <a:rPr lang="en-US" sz="2800" b="1" dirty="0" smtClean="0">
                <a:solidFill>
                  <a:srgbClr val="1F497D"/>
                </a:solidFill>
              </a:rPr>
              <a:t>elected </a:t>
            </a:r>
            <a:r>
              <a:rPr lang="en-US" sz="2800" b="1" dirty="0">
                <a:solidFill>
                  <a:srgbClr val="1F497D"/>
                </a:solidFill>
              </a:rPr>
              <a:t>a</a:t>
            </a:r>
            <a:r>
              <a:rPr lang="en-US" sz="2800" b="1" dirty="0" smtClean="0">
                <a:solidFill>
                  <a:srgbClr val="1F497D"/>
                </a:solidFill>
              </a:rPr>
              <a:t>ctivities </a:t>
            </a:r>
            <a:r>
              <a:rPr lang="en-US" sz="2800" b="1" dirty="0">
                <a:solidFill>
                  <a:srgbClr val="1F497D"/>
                </a:solidFill>
              </a:rPr>
              <a:t>d</a:t>
            </a:r>
            <a:r>
              <a:rPr lang="en-US" sz="2800" b="1" dirty="0" smtClean="0">
                <a:solidFill>
                  <a:srgbClr val="1F497D"/>
                </a:solidFill>
              </a:rPr>
              <a:t>one “Frequently” or “Occasionally” over the past </a:t>
            </a:r>
            <a:r>
              <a:rPr lang="en-US" sz="2800" b="1" dirty="0">
                <a:solidFill>
                  <a:srgbClr val="1F497D"/>
                </a:solidFill>
              </a:rPr>
              <a:t>y</a:t>
            </a:r>
            <a:r>
              <a:rPr lang="en-US" sz="2800" b="1" dirty="0" smtClean="0">
                <a:solidFill>
                  <a:srgbClr val="1F497D"/>
                </a:solidFill>
              </a:rPr>
              <a:t>ear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21" y="5788526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</a:t>
            </a:r>
            <a:r>
              <a:rPr lang="en-US" b="1" i="1" dirty="0"/>
              <a:t>The Chronicle of Higher Education: Almanac of Higher Education 2015-16; Vol. LXI, No. 43, p. 51, Aug, 21, 2015.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45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597" y="1747636"/>
            <a:ext cx="8092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8. Student Debt: </a:t>
            </a: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Perceptions and Reality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80723141"/>
              </p:ext>
            </p:extLst>
          </p:nvPr>
        </p:nvGraphicFramePr>
        <p:xfrm>
          <a:off x="409909" y="1263249"/>
          <a:ext cx="8561056" cy="463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677" y="658502"/>
            <a:ext cx="890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Distribution of outstanding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</a:rPr>
              <a:t>ducation </a:t>
            </a:r>
            <a:r>
              <a:rPr lang="en-US" sz="2800" b="1" dirty="0">
                <a:solidFill>
                  <a:schemeClr val="tx2"/>
                </a:solidFill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</a:rPr>
              <a:t>ebt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alances, 2013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70" y="6040752"/>
            <a:ext cx="860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College Board, </a:t>
            </a:r>
            <a:r>
              <a:rPr lang="en-US" b="1" i="1" dirty="0"/>
              <a:t>Trends in Student Aid 2014, Table </a:t>
            </a:r>
            <a:r>
              <a:rPr lang="en-US" b="1" i="1" dirty="0" smtClean="0"/>
              <a:t>18A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1212" y="5118924"/>
            <a:ext cx="317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This is for undergraduate and graduate combined.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582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01361193"/>
              </p:ext>
            </p:extLst>
          </p:nvPr>
        </p:nvGraphicFramePr>
        <p:xfrm>
          <a:off x="208314" y="1997702"/>
          <a:ext cx="8735771" cy="390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232" y="638344"/>
            <a:ext cx="8581215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Distribution of total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dirty="0" smtClean="0">
                <a:solidFill>
                  <a:schemeClr val="tx2"/>
                </a:solidFill>
              </a:rPr>
              <a:t>all 2009 enrollment, borrowers entering </a:t>
            </a:r>
            <a:r>
              <a:rPr lang="en-US" sz="2800" b="1" dirty="0">
                <a:solidFill>
                  <a:schemeClr val="tx2"/>
                </a:solidFill>
              </a:rPr>
              <a:t>r</a:t>
            </a:r>
            <a:r>
              <a:rPr lang="en-US" sz="2800" b="1" dirty="0" smtClean="0">
                <a:solidFill>
                  <a:schemeClr val="tx2"/>
                </a:solidFill>
              </a:rPr>
              <a:t>epayment in FY 2011, and 3-year 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FY 2011 cohort defaulters, by sector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711" y="5973558"/>
            <a:ext cx="8621534" cy="36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College Board, </a:t>
            </a:r>
            <a:r>
              <a:rPr lang="en-US" b="1" i="1" dirty="0"/>
              <a:t>Trends in Student Aid 2014, Figure </a:t>
            </a:r>
            <a:r>
              <a:rPr lang="en-US" b="1" i="1" dirty="0" smtClean="0"/>
              <a:t>19B.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45" y="1727226"/>
            <a:ext cx="8092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9. An Uneven Playing Field: Impact on Student Success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2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96574155"/>
              </p:ext>
            </p:extLst>
          </p:nvPr>
        </p:nvGraphicFramePr>
        <p:xfrm>
          <a:off x="450228" y="1660340"/>
          <a:ext cx="8325862" cy="415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991" y="566003"/>
            <a:ext cx="8962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Percentage of 18 - 24-year-old </a:t>
            </a:r>
            <a:r>
              <a:rPr lang="en-US" sz="2800" b="1" dirty="0" smtClean="0">
                <a:solidFill>
                  <a:schemeClr val="tx2"/>
                </a:solidFill>
              </a:rPr>
              <a:t>White, Black and Hispanics enrolled </a:t>
            </a:r>
            <a:r>
              <a:rPr lang="en-US" sz="2800" b="1" dirty="0">
                <a:solidFill>
                  <a:schemeClr val="tx2"/>
                </a:solidFill>
              </a:rPr>
              <a:t>in degree-granting institutions: 1972 </a:t>
            </a:r>
            <a:r>
              <a:rPr lang="en-US" sz="2800" b="1" dirty="0" smtClean="0">
                <a:solidFill>
                  <a:schemeClr val="tx2"/>
                </a:solidFill>
              </a:rPr>
              <a:t>- 2012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021" y="5933241"/>
            <a:ext cx="805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National Center for Educational Statistics, </a:t>
            </a:r>
            <a:r>
              <a:rPr lang="en-US" b="1" i="1" dirty="0"/>
              <a:t>Fast Facts; </a:t>
            </a:r>
            <a:r>
              <a:rPr lang="en-US" b="1" dirty="0"/>
              <a:t>Table 302.60. </a:t>
            </a:r>
          </a:p>
        </p:txBody>
      </p:sp>
    </p:spTree>
    <p:extLst>
      <p:ext uri="{BB962C8B-B14F-4D97-AF65-F5344CB8AC3E}">
        <p14:creationId xmlns:p14="http://schemas.microsoft.com/office/powerpoint/2010/main" val="53034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63089695"/>
              </p:ext>
            </p:extLst>
          </p:nvPr>
        </p:nvGraphicFramePr>
        <p:xfrm>
          <a:off x="423146" y="1644375"/>
          <a:ext cx="8372900" cy="432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826" y="591308"/>
            <a:ext cx="8731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Percentage </a:t>
            </a:r>
            <a:r>
              <a:rPr lang="en-US" sz="2800" b="1" dirty="0">
                <a:solidFill>
                  <a:srgbClr val="1F497D"/>
                </a:solidFill>
              </a:rPr>
              <a:t>of recent high school completers enrolled in 2-year and 4-year colleges, by income level: 1975 </a:t>
            </a:r>
            <a:r>
              <a:rPr lang="en-US" sz="2800" b="1" dirty="0" smtClean="0">
                <a:solidFill>
                  <a:srgbClr val="1F497D"/>
                </a:solidFill>
              </a:rPr>
              <a:t>- 2013</a:t>
            </a:r>
            <a:r>
              <a:rPr lang="en-US" sz="2800" b="1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826" y="6084025"/>
            <a:ext cx="880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National Center for Educational Statistics, </a:t>
            </a:r>
            <a:r>
              <a:rPr lang="en-US" sz="1600" b="1" i="1" dirty="0" smtClean="0"/>
              <a:t>Digest of Educational Statistics</a:t>
            </a:r>
            <a:r>
              <a:rPr lang="en-US" sz="1600" b="1" dirty="0" smtClean="0"/>
              <a:t>, 2014, Table 302.30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6398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38961096"/>
              </p:ext>
            </p:extLst>
          </p:nvPr>
        </p:nvGraphicFramePr>
        <p:xfrm>
          <a:off x="269788" y="1706260"/>
          <a:ext cx="86200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665" y="638383"/>
            <a:ext cx="8718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Combined mean </a:t>
            </a:r>
            <a:r>
              <a:rPr lang="en-US" sz="2800" b="1" dirty="0">
                <a:solidFill>
                  <a:schemeClr val="tx2"/>
                </a:solidFill>
              </a:rPr>
              <a:t>SAT s</a:t>
            </a:r>
            <a:r>
              <a:rPr lang="en-US" sz="2800" b="1" dirty="0" smtClean="0">
                <a:solidFill>
                  <a:schemeClr val="tx2"/>
                </a:solidFill>
              </a:rPr>
              <a:t>cores (critical </a:t>
            </a:r>
            <a:r>
              <a:rPr lang="en-US" sz="2800" b="1" dirty="0">
                <a:solidFill>
                  <a:schemeClr val="tx2"/>
                </a:solidFill>
              </a:rPr>
              <a:t>r</a:t>
            </a:r>
            <a:r>
              <a:rPr lang="en-US" sz="2800" b="1" dirty="0" smtClean="0">
                <a:solidFill>
                  <a:schemeClr val="tx2"/>
                </a:solidFill>
              </a:rPr>
              <a:t>eading, math, writing)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y </a:t>
            </a:r>
            <a:r>
              <a:rPr lang="en-US" sz="2800" b="1" dirty="0">
                <a:solidFill>
                  <a:schemeClr val="tx2"/>
                </a:solidFill>
              </a:rPr>
              <a:t>r</a:t>
            </a:r>
            <a:r>
              <a:rPr lang="en-US" sz="2800" b="1" dirty="0" smtClean="0">
                <a:solidFill>
                  <a:schemeClr val="tx2"/>
                </a:solidFill>
              </a:rPr>
              <a:t>ace/ethnicity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 smtClean="0">
                <a:solidFill>
                  <a:schemeClr val="tx2"/>
                </a:solidFill>
              </a:rPr>
              <a:t>2015; change since 2006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704" y="1756859"/>
            <a:ext cx="662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         (Point increase since 2006)           </a:t>
            </a:r>
            <a:r>
              <a:rPr lang="en-US" b="1" dirty="0" smtClean="0">
                <a:solidFill>
                  <a:srgbClr val="FF0000"/>
                </a:solidFill>
              </a:rPr>
              <a:t>(Point decreases since 2006)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88" y="5986487"/>
            <a:ext cx="862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Source: National Center for Educational Statistics, September 2015.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91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64439612"/>
              </p:ext>
            </p:extLst>
          </p:nvPr>
        </p:nvGraphicFramePr>
        <p:xfrm>
          <a:off x="254739" y="1728825"/>
          <a:ext cx="8663626" cy="40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1758" y="661939"/>
            <a:ext cx="8466666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1F497D"/>
                </a:solidFill>
              </a:rPr>
              <a:t>Dealing with disadvantage: 6-year graduation rates for Pell Grant and non-Pell students: 2013 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738" y="5857036"/>
            <a:ext cx="8309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Source:  The Education Trust, </a:t>
            </a:r>
            <a:r>
              <a:rPr lang="en-US" sz="1500" b="1" i="1" dirty="0"/>
              <a:t>The Pell Partnership: </a:t>
            </a:r>
            <a:r>
              <a:rPr lang="en-US" sz="1500" b="1" i="1" dirty="0" smtClean="0"/>
              <a:t> Ensuring </a:t>
            </a:r>
            <a:r>
              <a:rPr lang="en-US" sz="1500" b="1" i="1" dirty="0"/>
              <a:t>a Shared Responsibility for Low-Income Student </a:t>
            </a:r>
            <a:r>
              <a:rPr lang="en-US" sz="1500" b="1" i="1" dirty="0" smtClean="0"/>
              <a:t>Success, </a:t>
            </a:r>
            <a:r>
              <a:rPr lang="en-US" sz="1500" b="1" dirty="0" smtClean="0"/>
              <a:t>Figure </a:t>
            </a:r>
            <a:r>
              <a:rPr lang="en-US" sz="1500" b="1" dirty="0"/>
              <a:t>1: 2013 Six-Year Bachelor's </a:t>
            </a:r>
            <a:r>
              <a:rPr lang="en-US" sz="1500" b="1" dirty="0" smtClean="0"/>
              <a:t>Degree Completion Rates, September 2015.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94812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36" y="2076636"/>
            <a:ext cx="8092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Looking Forward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86362228"/>
              </p:ext>
            </p:extLst>
          </p:nvPr>
        </p:nvGraphicFramePr>
        <p:xfrm>
          <a:off x="412537" y="1620618"/>
          <a:ext cx="8350844" cy="428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2870" y="566003"/>
            <a:ext cx="8621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Distribution of all enrollments in degree-granting, </a:t>
            </a:r>
          </a:p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Title IV-eligible institutions: 2013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9" y="5981568"/>
            <a:ext cx="909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National Center for Educational Statistics, </a:t>
            </a:r>
            <a:r>
              <a:rPr lang="en-US" sz="1600" b="1" i="1" dirty="0" smtClean="0"/>
              <a:t>Digest of Statistics</a:t>
            </a:r>
            <a:r>
              <a:rPr lang="en-US" sz="1600" b="1" dirty="0" smtClean="0"/>
              <a:t>, Table 303.5, July 2015.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155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Challenges </a:t>
            </a:r>
            <a:r>
              <a:rPr lang="en-US" b="1" dirty="0">
                <a:solidFill>
                  <a:schemeClr val="tx2"/>
                </a:solidFill>
              </a:rPr>
              <a:t>B</a:t>
            </a:r>
            <a:r>
              <a:rPr lang="en-US" b="1" dirty="0" smtClean="0">
                <a:solidFill>
                  <a:schemeClr val="tx2"/>
                </a:solidFill>
              </a:rPr>
              <a:t>efore </a:t>
            </a:r>
            <a:r>
              <a:rPr lang="en-US" b="1" dirty="0">
                <a:solidFill>
                  <a:schemeClr val="tx2"/>
                </a:solidFill>
              </a:rPr>
              <a:t>U</a:t>
            </a:r>
            <a:r>
              <a:rPr lang="en-US" b="1" dirty="0" smtClean="0">
                <a:solidFill>
                  <a:schemeClr val="tx2"/>
                </a:solidFill>
              </a:rPr>
              <a:t>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88"/>
            <a:ext cx="8229600" cy="4772954"/>
          </a:xfrm>
        </p:spPr>
        <p:txBody>
          <a:bodyPr>
            <a:normAutofit/>
          </a:bodyPr>
          <a:lstStyle/>
          <a:p>
            <a:r>
              <a:rPr lang="en-US" b="1" dirty="0" smtClean="0"/>
              <a:t>Rising costs (and reluctance to pay them)</a:t>
            </a:r>
          </a:p>
          <a:p>
            <a:r>
              <a:rPr lang="en-US" b="1" dirty="0" smtClean="0"/>
              <a:t>Increasingly competitive marketplace</a:t>
            </a:r>
          </a:p>
          <a:p>
            <a:r>
              <a:rPr lang="en-US" b="1" dirty="0" smtClean="0"/>
              <a:t>Dependence on public monies (Pell, etc.)</a:t>
            </a:r>
          </a:p>
          <a:p>
            <a:r>
              <a:rPr lang="en-US" b="1" dirty="0" smtClean="0"/>
              <a:t>Changing demographics (ethnicity, class, etc.)</a:t>
            </a:r>
          </a:p>
          <a:p>
            <a:r>
              <a:rPr lang="en-US" b="1" dirty="0" smtClean="0"/>
              <a:t>Growing gap in student success</a:t>
            </a:r>
          </a:p>
          <a:p>
            <a:r>
              <a:rPr lang="en-US" b="1" dirty="0" smtClean="0"/>
              <a:t>Less prepared students; need more support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Increasingly hostile political/cultural/social environment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37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Elements of a Strategy for Success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61" y="1633882"/>
            <a:ext cx="8590169" cy="4729654"/>
          </a:xfrm>
        </p:spPr>
        <p:txBody>
          <a:bodyPr>
            <a:normAutofit/>
          </a:bodyPr>
          <a:lstStyle/>
          <a:p>
            <a:r>
              <a:rPr lang="en-US" b="1" dirty="0" smtClean="0"/>
              <a:t>Focus on retention and completion</a:t>
            </a:r>
          </a:p>
          <a:p>
            <a:r>
              <a:rPr lang="en-US" b="1" dirty="0" smtClean="0"/>
              <a:t>Diversify revenue streams</a:t>
            </a:r>
          </a:p>
          <a:p>
            <a:r>
              <a:rPr lang="en-US" b="1" dirty="0" smtClean="0"/>
              <a:t>“Right start” (lessons from </a:t>
            </a:r>
            <a:r>
              <a:rPr lang="en-US" b="1" i="1" dirty="0" smtClean="0"/>
              <a:t>TRIO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Prioritize signature/marque programs</a:t>
            </a:r>
          </a:p>
          <a:p>
            <a:r>
              <a:rPr lang="en-US" b="1" dirty="0" smtClean="0"/>
              <a:t>Reduce/contain costs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Collaborations/partnerships (The Claremont Colleges, Carlton &amp; St. Olaf, St. Benedicts &amp; St. Johns, the 5 colleges of Massachusetts, etc. )</a:t>
            </a:r>
          </a:p>
        </p:txBody>
      </p:sp>
    </p:spTree>
    <p:extLst>
      <p:ext uri="{BB962C8B-B14F-4D97-AF65-F5344CB8AC3E}">
        <p14:creationId xmlns:p14="http://schemas.microsoft.com/office/powerpoint/2010/main" val="143999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Some Promising Innovations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522"/>
            <a:ext cx="8229600" cy="481576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Blended/hybrid courses and programs</a:t>
            </a:r>
          </a:p>
          <a:p>
            <a:r>
              <a:rPr lang="en-US" b="1" dirty="0" smtClean="0"/>
              <a:t>Flip the classroom, undergrad research, etc.</a:t>
            </a:r>
          </a:p>
          <a:p>
            <a:r>
              <a:rPr lang="en-US" b="1" dirty="0" smtClean="0"/>
              <a:t>Adaptive courseware</a:t>
            </a:r>
          </a:p>
          <a:p>
            <a:r>
              <a:rPr lang="en-US" b="1" dirty="0" smtClean="0"/>
              <a:t>3-year undergraduate degrees</a:t>
            </a:r>
          </a:p>
          <a:p>
            <a:r>
              <a:rPr lang="en-US" b="1" dirty="0" smtClean="0"/>
              <a:t>5-year joint degrees: undergrad/graduate, </a:t>
            </a:r>
          </a:p>
          <a:p>
            <a:r>
              <a:rPr lang="en-US" b="1" dirty="0" smtClean="0"/>
              <a:t>Competency-based programs</a:t>
            </a:r>
          </a:p>
          <a:p>
            <a:r>
              <a:rPr lang="en-US" b="1" dirty="0" smtClean="0"/>
              <a:t>Use of free/open-access resources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Technology (remediation, monitoring, </a:t>
            </a:r>
            <a:r>
              <a:rPr lang="en-US" b="1" dirty="0" err="1" smtClean="0"/>
              <a:t>eAdvising</a:t>
            </a:r>
            <a:r>
              <a:rPr lang="en-US" b="1" dirty="0" smtClean="0"/>
              <a:t>, Khan Academy,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21538572"/>
              </p:ext>
            </p:extLst>
          </p:nvPr>
        </p:nvGraphicFramePr>
        <p:xfrm>
          <a:off x="335991" y="1627266"/>
          <a:ext cx="8507297" cy="424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991" y="566735"/>
            <a:ext cx="8448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Percentage of </a:t>
            </a:r>
            <a:r>
              <a:rPr lang="en-US" sz="2800" b="1" dirty="0" smtClean="0">
                <a:solidFill>
                  <a:schemeClr val="tx2"/>
                </a:solidFill>
              </a:rPr>
              <a:t>18 to 24</a:t>
            </a:r>
            <a:r>
              <a:rPr lang="en-US" sz="2800" b="1" dirty="0">
                <a:solidFill>
                  <a:schemeClr val="tx2"/>
                </a:solidFill>
              </a:rPr>
              <a:t>-</a:t>
            </a:r>
            <a:r>
              <a:rPr lang="en-US" sz="2800" b="1" dirty="0" smtClean="0">
                <a:solidFill>
                  <a:schemeClr val="tx2"/>
                </a:solidFill>
              </a:rPr>
              <a:t>year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old men and women enrolled in degree</a:t>
            </a:r>
            <a:r>
              <a:rPr lang="en-US" sz="2800" b="1" dirty="0">
                <a:solidFill>
                  <a:schemeClr val="tx2"/>
                </a:solidFill>
              </a:rPr>
              <a:t>-granting institutions: </a:t>
            </a:r>
            <a:r>
              <a:rPr lang="en-US" sz="2800" b="1" dirty="0" smtClean="0">
                <a:solidFill>
                  <a:schemeClr val="tx2"/>
                </a:solidFill>
              </a:rPr>
              <a:t>1972 </a:t>
            </a:r>
            <a:r>
              <a:rPr lang="en-US" sz="2800" b="1" dirty="0">
                <a:solidFill>
                  <a:schemeClr val="tx2"/>
                </a:solidFill>
              </a:rPr>
              <a:t>- 2012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543" y="5939961"/>
            <a:ext cx="801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Source: National Center for Educational Statistics, </a:t>
            </a:r>
            <a:r>
              <a:rPr lang="en-US" b="1" i="1" dirty="0"/>
              <a:t>Fast Facts; </a:t>
            </a:r>
            <a:r>
              <a:rPr lang="en-US" b="1" dirty="0"/>
              <a:t>Table 302.60. </a:t>
            </a:r>
          </a:p>
        </p:txBody>
      </p:sp>
    </p:spTree>
    <p:extLst>
      <p:ext uri="{BB962C8B-B14F-4D97-AF65-F5344CB8AC3E}">
        <p14:creationId xmlns:p14="http://schemas.microsoft.com/office/powerpoint/2010/main" val="179484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09295614"/>
              </p:ext>
            </p:extLst>
          </p:nvPr>
        </p:nvGraphicFramePr>
        <p:xfrm>
          <a:off x="510707" y="1719874"/>
          <a:ext cx="8198183" cy="424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371" y="612302"/>
            <a:ext cx="838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Percent of high school graduates going directly to college (2 and 4-year institutions): 1975-2013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590" y="6054190"/>
            <a:ext cx="8461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National Center for Educational Statistics, </a:t>
            </a:r>
            <a:r>
              <a:rPr lang="en-US" sz="1600" b="1" i="1" dirty="0" smtClean="0"/>
              <a:t>Digest of Educational Statistics</a:t>
            </a:r>
            <a:r>
              <a:rPr lang="en-US" sz="1600" b="1" dirty="0" smtClean="0"/>
              <a:t>, Table 302.10.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3257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55842170"/>
              </p:ext>
            </p:extLst>
          </p:nvPr>
        </p:nvGraphicFramePr>
        <p:xfrm>
          <a:off x="507999" y="1982611"/>
          <a:ext cx="8198557" cy="378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666" y="571499"/>
            <a:ext cx="8967611" cy="11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Employment to population ratios of persons 16 to 64 years old, </a:t>
            </a:r>
            <a:endParaRPr lang="en-US" sz="2600" b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by </a:t>
            </a:r>
            <a:r>
              <a:rPr lang="en-US" sz="2600" b="1" dirty="0">
                <a:solidFill>
                  <a:schemeClr val="tx2"/>
                </a:solidFill>
              </a:rPr>
              <a:t>age group and highest level of educational attainment: Selected years, 1975 through 2014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415" y="5827889"/>
            <a:ext cx="83146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 National Center for Educational Statistics, </a:t>
            </a:r>
            <a:r>
              <a:rPr lang="en-US" sz="1600" b="1" i="1" dirty="0" smtClean="0"/>
              <a:t>Digest of Educational Statistics, </a:t>
            </a:r>
            <a:r>
              <a:rPr lang="en-US" sz="1600" b="1" dirty="0" smtClean="0"/>
              <a:t>Table 501.50,  September 2015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8888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Some challenges </a:t>
            </a:r>
            <a:r>
              <a:rPr lang="en-US" b="1" dirty="0">
                <a:solidFill>
                  <a:schemeClr val="tx2"/>
                </a:solidFill>
              </a:rPr>
              <a:t>f</a:t>
            </a:r>
            <a:r>
              <a:rPr lang="en-US" b="1" dirty="0" smtClean="0">
                <a:solidFill>
                  <a:schemeClr val="tx2"/>
                </a:solidFill>
              </a:rPr>
              <a:t>acing independent colleges and universities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070"/>
            <a:ext cx="8229600" cy="466452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Rising cost of college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Low graduation and retention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Geography and demography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Disconnect: what students &amp; employers want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Institutional vulnerability/sustainability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Rising Discount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Underprepared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Student debt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An uneven playing field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7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36" y="2076636"/>
            <a:ext cx="8092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F497D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1. Rising Cost of College</a:t>
            </a:r>
            <a:endParaRPr lang="en-US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6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rrillEwertwithPatricia3[2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MerrillEwertwithPatricia3[2].thmx</Template>
  <TotalTime>86744</TotalTime>
  <Words>2088</Words>
  <Application>Microsoft Macintosh PowerPoint</Application>
  <PresentationFormat>On-screen Show (4:3)</PresentationFormat>
  <Paragraphs>400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MerrillEwertwithPatricia3[2]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challenges facing independent colleges and universities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Challenges Before Us</vt:lpstr>
      <vt:lpstr>Elements of a Strategy for Success</vt:lpstr>
      <vt:lpstr>Some Promising Innovations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Merrill Ewert</dc:creator>
  <cp:lastModifiedBy>Merrill Ewert</cp:lastModifiedBy>
  <cp:revision>512</cp:revision>
  <cp:lastPrinted>2015-09-27T17:29:58Z</cp:lastPrinted>
  <dcterms:created xsi:type="dcterms:W3CDTF">2013-11-03T14:38:06Z</dcterms:created>
  <dcterms:modified xsi:type="dcterms:W3CDTF">2015-11-19T22:18:47Z</dcterms:modified>
</cp:coreProperties>
</file>