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549" r:id="rId2"/>
    <p:sldId id="596" r:id="rId3"/>
    <p:sldId id="577" r:id="rId4"/>
    <p:sldId id="611" r:id="rId5"/>
    <p:sldId id="607" r:id="rId6"/>
    <p:sldId id="606" r:id="rId7"/>
    <p:sldId id="618" r:id="rId8"/>
    <p:sldId id="598" r:id="rId9"/>
    <p:sldId id="599" r:id="rId10"/>
    <p:sldId id="600" r:id="rId11"/>
    <p:sldId id="601" r:id="rId12"/>
    <p:sldId id="602" r:id="rId13"/>
    <p:sldId id="603" r:id="rId14"/>
    <p:sldId id="608" r:id="rId15"/>
    <p:sldId id="609" r:id="rId16"/>
    <p:sldId id="610" r:id="rId17"/>
    <p:sldId id="595" r:id="rId18"/>
    <p:sldId id="61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63" autoAdjust="0"/>
  </p:normalViewPr>
  <p:slideViewPr>
    <p:cSldViewPr snapToGrid="0" snapToObjects="1">
      <p:cViewPr varScale="1">
        <p:scale>
          <a:sx n="176" d="100"/>
          <a:sy n="176" d="100"/>
        </p:scale>
        <p:origin x="-3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785-18DF-4748-8AC9-CD96C739A49D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C903D-BFF6-A346-809E-24D330CEFB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81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037DE-8A5C-E243-8391-2B213C490937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27B75-52CA-9C45-A205-29EA12467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5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>
            <a:outerShdw blurRad="50800" dist="38100" dir="2700000" algn="tl" rotWithShape="0">
              <a:srgbClr val="000000">
                <a:alpha val="22000"/>
              </a:srgb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1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67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98714"/>
            <a:ext cx="2057400" cy="57633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98714"/>
            <a:ext cx="6019800" cy="57633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3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8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effectLst>
            <a:outerShdw blurRad="50800" dist="38100" dir="2700000" algn="tl" rotWithShape="0">
              <a:srgbClr val="000000">
                <a:alpha val="15000"/>
              </a:srgbClr>
            </a:outerShdw>
          </a:effectLst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3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8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4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5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285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4284"/>
            <a:ext cx="5111750" cy="58329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5213"/>
            <a:ext cx="3008313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4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7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3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87071"/>
            <a:ext cx="8229600" cy="433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2272" y="6549570"/>
            <a:ext cx="2133600" cy="2530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B196C-49BE-7A4A-9FEB-00681A615660}" type="datetimeFigureOut">
              <a:rPr lang="en-US" smtClean="0"/>
              <a:t>11/19/15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500" y="6549570"/>
            <a:ext cx="3543300" cy="253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2200" y="6549570"/>
            <a:ext cx="1729014" cy="252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6B67-4C08-AE4F-994C-DF31317CF4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1886856" y="84139"/>
            <a:ext cx="7121073" cy="333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886856" y="84139"/>
            <a:ext cx="7121073" cy="333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1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365" y="1620708"/>
            <a:ext cx="8861122" cy="172486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5400" b="1" dirty="0" smtClean="0">
                <a:solidFill>
                  <a:srgbClr val="1F497D"/>
                </a:solidFill>
              </a:rPr>
              <a:t>What </a:t>
            </a:r>
            <a:r>
              <a:rPr lang="en-US" sz="5400" b="1" dirty="0" smtClean="0">
                <a:solidFill>
                  <a:srgbClr val="1F497D"/>
                </a:solidFill>
              </a:rPr>
              <a:t>high school students </a:t>
            </a:r>
            <a:r>
              <a:rPr lang="en-US" sz="5400" b="1" dirty="0" smtClean="0">
                <a:solidFill>
                  <a:srgbClr val="1F497D"/>
                </a:solidFill>
              </a:rPr>
              <a:t>and their parents </a:t>
            </a:r>
            <a:r>
              <a:rPr lang="en-US" sz="5400" b="1" dirty="0">
                <a:solidFill>
                  <a:srgbClr val="1F497D"/>
                </a:solidFill>
              </a:rPr>
              <a:t>s</a:t>
            </a:r>
            <a:r>
              <a:rPr lang="en-US" sz="5400" b="1" dirty="0" smtClean="0">
                <a:solidFill>
                  <a:srgbClr val="1F497D"/>
                </a:solidFill>
              </a:rPr>
              <a:t>hould know about college</a:t>
            </a:r>
            <a:endParaRPr lang="en-US" sz="5400" b="1" dirty="0">
              <a:solidFill>
                <a:srgbClr val="1F497D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38621" y="4132571"/>
            <a:ext cx="6682459" cy="161170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D. Merrill Ewert, Ph.D.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President Emeritus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Fresno Pacific University</a:t>
            </a:r>
          </a:p>
        </p:txBody>
      </p:sp>
    </p:spTree>
    <p:extLst>
      <p:ext uri="{BB962C8B-B14F-4D97-AF65-F5344CB8AC3E}">
        <p14:creationId xmlns:p14="http://schemas.microsoft.com/office/powerpoint/2010/main" val="276343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Who Earns a College Degree?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229600" cy="3429000"/>
          </a:xfrm>
        </p:spPr>
        <p:txBody>
          <a:bodyPr/>
          <a:lstStyle/>
          <a:p>
            <a:r>
              <a:rPr lang="en-US" sz="2800" b="1" dirty="0" smtClean="0"/>
              <a:t>39% higher – if participate in school club during first year</a:t>
            </a:r>
          </a:p>
          <a:p>
            <a:r>
              <a:rPr lang="en-US" sz="2800" b="1" dirty="0" smtClean="0"/>
              <a:t>200%+ higher – if always enrolled full -time (compared to those enrolled part-time for some or all semesters)</a:t>
            </a:r>
          </a:p>
          <a:p>
            <a:r>
              <a:rPr lang="en-US" sz="2800" b="1" dirty="0" smtClean="0"/>
              <a:t>63% higher – if started at 4-year school</a:t>
            </a:r>
          </a:p>
          <a:p>
            <a:endParaRPr lang="en-US" sz="2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The probabilities are:</a:t>
            </a:r>
            <a:endParaRPr lang="en-US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38800"/>
            <a:ext cx="788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Source: Higher Education: Gaps in Access and Persistence Study. US Department of Education, </a:t>
            </a:r>
          </a:p>
          <a:p>
            <a:r>
              <a:rPr lang="en-US" sz="1400" i="1" dirty="0" smtClean="0"/>
              <a:t>National Center for Educational Statistics, August 2012.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3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Who Earns a College Degree?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/>
          <a:lstStyle/>
          <a:p>
            <a:r>
              <a:rPr lang="en-US" sz="2800" b="1" dirty="0" smtClean="0"/>
              <a:t>59% lower – if started at for-profit school; (for women, 74% lower than starting at a public)</a:t>
            </a:r>
          </a:p>
          <a:p>
            <a:r>
              <a:rPr lang="en-US" sz="2800" b="1" dirty="0" smtClean="0"/>
              <a:t>39% higher – if participate in school club during first year</a:t>
            </a:r>
          </a:p>
          <a:p>
            <a:r>
              <a:rPr lang="en-US" sz="2800" b="1" dirty="0" smtClean="0"/>
              <a:t>200%+ – if always enrolled full -time (compared to those enrolled part-time for some or all semesters)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The probabilities are:</a:t>
            </a:r>
            <a:endParaRPr lang="en-US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38800"/>
            <a:ext cx="788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Source: Higher Education: Gaps in Access and Persistence Study. US Department of Education, </a:t>
            </a:r>
          </a:p>
          <a:p>
            <a:r>
              <a:rPr lang="en-US" sz="1400" i="1" dirty="0" smtClean="0"/>
              <a:t>National Center for Educational Statistics, August 2012.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0439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Who Earns a College Degree?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/>
          <a:lstStyle/>
          <a:p>
            <a:endParaRPr lang="en-US" sz="2800" b="1" dirty="0"/>
          </a:p>
          <a:p>
            <a:r>
              <a:rPr lang="en-US" sz="2800" b="1" dirty="0"/>
              <a:t>19% lower – if work more than 20 hours/</a:t>
            </a:r>
            <a:r>
              <a:rPr lang="en-US" sz="2800" b="1" dirty="0" smtClean="0"/>
              <a:t>week (it’s 30% lower for men)</a:t>
            </a:r>
            <a:endParaRPr lang="en-US" sz="2800" b="1" dirty="0"/>
          </a:p>
          <a:p>
            <a:r>
              <a:rPr lang="en-US" sz="2800" b="1" dirty="0" smtClean="0"/>
              <a:t>60% lower – for each </a:t>
            </a:r>
            <a:r>
              <a:rPr lang="en-US" sz="2800" b="1" i="1" dirty="0" smtClean="0"/>
              <a:t>stop-out </a:t>
            </a:r>
            <a:r>
              <a:rPr lang="en-US" sz="2800" b="1" dirty="0" smtClean="0"/>
              <a:t>during one’s postsecondary years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The probabilities are:</a:t>
            </a:r>
            <a:endParaRPr lang="en-US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38800"/>
            <a:ext cx="788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Source: Higher Education: Gaps in Access and Persistence Study. US Department of Education, </a:t>
            </a:r>
          </a:p>
          <a:p>
            <a:r>
              <a:rPr lang="en-US" sz="1400" i="1" dirty="0" smtClean="0"/>
              <a:t>National Center for Educational Statistics, August 2012.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7717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1F497D"/>
                </a:solidFill>
              </a:rPr>
              <a:t>Number of schools attended and months required to earn a degree*</a:t>
            </a:r>
            <a:endParaRPr lang="en-US" b="1" dirty="0">
              <a:solidFill>
                <a:srgbClr val="1F497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01324"/>
              </p:ext>
            </p:extLst>
          </p:nvPr>
        </p:nvGraphicFramePr>
        <p:xfrm>
          <a:off x="457201" y="1981200"/>
          <a:ext cx="8229597" cy="17526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49966"/>
                <a:gridCol w="1045633"/>
                <a:gridCol w="1155700"/>
                <a:gridCol w="1016000"/>
                <a:gridCol w="1008944"/>
                <a:gridCol w="1010356"/>
                <a:gridCol w="11429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 or 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49-60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61-72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73-120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120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One school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60.8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24.9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5.6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Two schools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37.0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25.2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12.8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10/6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Three or</a:t>
                      </a:r>
                      <a:r>
                        <a:rPr lang="en-US" b="1" baseline="0" dirty="0" smtClean="0"/>
                        <a:t> more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17.9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14.0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23.4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34.1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1" y="5797661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</a:t>
            </a:r>
            <a:r>
              <a:rPr lang="en-US" sz="1400" i="1" dirty="0"/>
              <a:t>Source: 2008-09 Baccalaureate and Beyond Longitudinal Study (B&amp;B: 08/09);  National Center for Educational Statistics, Table 3</a:t>
            </a:r>
            <a:r>
              <a:rPr lang="en-US" sz="1400" i="1" dirty="0" smtClean="0"/>
              <a:t>)</a:t>
            </a:r>
            <a:endParaRPr lang="en-US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52778" y="5248860"/>
            <a:ext cx="7391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*2007-08 first-time bachelor’s degree recipients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062664"/>
            <a:ext cx="8000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finding: 	 The more often you transfer, the longer it will take to graduate!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2155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Starting college strong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Enroll </a:t>
            </a:r>
            <a:r>
              <a:rPr lang="en-US" b="1" dirty="0" smtClean="0"/>
              <a:t>in a </a:t>
            </a:r>
            <a:r>
              <a:rPr lang="en-US" b="1" dirty="0" smtClean="0"/>
              <a:t>“summer bridge program”</a:t>
            </a:r>
          </a:p>
          <a:p>
            <a:r>
              <a:rPr lang="en-US" b="1" dirty="0" smtClean="0"/>
              <a:t>Pre-register during the summer</a:t>
            </a:r>
          </a:p>
          <a:p>
            <a:r>
              <a:rPr lang="en-US" b="1" dirty="0" smtClean="0"/>
              <a:t>Participate fully in orientation</a:t>
            </a:r>
          </a:p>
          <a:p>
            <a:r>
              <a:rPr lang="en-US" b="1" dirty="0" smtClean="0"/>
              <a:t>Get to know your advisor; set up a 4-year plan during the first semester</a:t>
            </a:r>
          </a:p>
          <a:p>
            <a:r>
              <a:rPr lang="en-US" b="1" dirty="0" smtClean="0"/>
              <a:t>Form a study group in your hardest </a:t>
            </a:r>
            <a:r>
              <a:rPr lang="en-US" b="1" dirty="0" smtClean="0"/>
              <a:t>classes</a:t>
            </a:r>
            <a:endParaRPr lang="en-US" b="1" dirty="0" smtClean="0"/>
          </a:p>
          <a:p>
            <a:r>
              <a:rPr lang="en-US" b="1" dirty="0" smtClean="0"/>
              <a:t>Participate in </a:t>
            </a:r>
            <a:r>
              <a:rPr lang="en-US" b="1" dirty="0" smtClean="0"/>
              <a:t>at least two activities</a:t>
            </a:r>
            <a:endParaRPr lang="en-US" b="1" dirty="0" smtClean="0"/>
          </a:p>
          <a:p>
            <a:r>
              <a:rPr lang="en-US" b="1" dirty="0" smtClean="0"/>
              <a:t>Get a calendar app—and use it!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1F497D"/>
                </a:solidFill>
              </a:rPr>
              <a:t>Succeeding in college: what the research says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Aim high!</a:t>
            </a:r>
          </a:p>
          <a:p>
            <a:r>
              <a:rPr lang="en-US" b="1" dirty="0" smtClean="0"/>
              <a:t>Outline a clear pathway to your degree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See your advisor every semester; monitor your plan</a:t>
            </a:r>
          </a:p>
          <a:p>
            <a:r>
              <a:rPr lang="en-US" b="1" dirty="0" smtClean="0"/>
              <a:t>Attend every class session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Have an intercultural experience: study abroad/global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0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611" y="573995"/>
            <a:ext cx="851605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497D"/>
                </a:solidFill>
              </a:rPr>
              <a:t>Succeeding in college: continued</a:t>
            </a:r>
            <a:r>
              <a:rPr lang="is-IS" b="1" dirty="0" smtClean="0">
                <a:solidFill>
                  <a:srgbClr val="1F497D"/>
                </a:solidFill>
              </a:rPr>
              <a:t>….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Seek help </a:t>
            </a:r>
            <a:r>
              <a:rPr lang="en-US" b="1" i="1" dirty="0" smtClean="0"/>
              <a:t>early</a:t>
            </a:r>
            <a:r>
              <a:rPr lang="en-US" b="1" dirty="0" smtClean="0"/>
              <a:t> when </a:t>
            </a:r>
            <a:r>
              <a:rPr lang="en-US" b="1" dirty="0" smtClean="0"/>
              <a:t>you are </a:t>
            </a:r>
            <a:r>
              <a:rPr lang="en-US" b="1" dirty="0" smtClean="0"/>
              <a:t>struggling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smtClean="0"/>
              <a:t>the academic support office, tutors, </a:t>
            </a:r>
            <a:r>
              <a:rPr lang="en-US" b="1" dirty="0" err="1" smtClean="0"/>
              <a:t>etc</a:t>
            </a:r>
            <a:endParaRPr lang="en-US" b="1" dirty="0" smtClean="0"/>
          </a:p>
          <a:p>
            <a:r>
              <a:rPr lang="en-US" b="1" dirty="0" smtClean="0"/>
              <a:t>Get involved in service-learning projects</a:t>
            </a:r>
          </a:p>
          <a:p>
            <a:r>
              <a:rPr lang="en-US" b="1" dirty="0" smtClean="0"/>
              <a:t>Seek out an internship</a:t>
            </a:r>
          </a:p>
          <a:p>
            <a:r>
              <a:rPr lang="en-US" b="1" dirty="0" smtClean="0"/>
              <a:t>Participate in capstone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83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69" y="573995"/>
            <a:ext cx="8702043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1F497D"/>
                </a:solidFill>
              </a:rPr>
              <a:t>Increasing </a:t>
            </a:r>
            <a:r>
              <a:rPr lang="en-US" b="1" dirty="0" smtClean="0">
                <a:solidFill>
                  <a:srgbClr val="1F497D"/>
                </a:solidFill>
              </a:rPr>
              <a:t>the probability of success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Going </a:t>
            </a:r>
            <a:r>
              <a:rPr lang="en-US" b="1" dirty="0" smtClean="0"/>
              <a:t>directly </a:t>
            </a:r>
            <a:r>
              <a:rPr lang="en-US" b="1" dirty="0" smtClean="0"/>
              <a:t>from high school to </a:t>
            </a:r>
            <a:r>
              <a:rPr lang="en-US" b="1" dirty="0" smtClean="0"/>
              <a:t>college</a:t>
            </a:r>
          </a:p>
          <a:p>
            <a:r>
              <a:rPr lang="en-US" b="1" dirty="0" smtClean="0"/>
              <a:t>Enrolling in a </a:t>
            </a:r>
            <a:r>
              <a:rPr lang="en-US" b="1" dirty="0" smtClean="0"/>
              <a:t>four-year </a:t>
            </a:r>
            <a:r>
              <a:rPr lang="en-US" b="1" dirty="0" smtClean="0"/>
              <a:t>institution</a:t>
            </a:r>
          </a:p>
          <a:p>
            <a:r>
              <a:rPr lang="en-US" b="1" dirty="0" smtClean="0"/>
              <a:t>Going full-time</a:t>
            </a: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Not </a:t>
            </a:r>
            <a:r>
              <a:rPr lang="en-US" b="1" dirty="0" smtClean="0"/>
              <a:t>“</a:t>
            </a:r>
            <a:r>
              <a:rPr lang="en-US" b="1" dirty="0" smtClean="0"/>
              <a:t>stopping-</a:t>
            </a:r>
            <a:r>
              <a:rPr lang="en-US" b="1" dirty="0" smtClean="0"/>
              <a:t>out” 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en-US" b="1" dirty="0" smtClean="0"/>
              <a:t>each stop-out </a:t>
            </a:r>
            <a:r>
              <a:rPr lang="en-US" b="1" dirty="0" smtClean="0"/>
              <a:t>reduces </a:t>
            </a:r>
            <a:r>
              <a:rPr lang="en-US" b="1" dirty="0" smtClean="0"/>
              <a:t>the probability </a:t>
            </a:r>
            <a:r>
              <a:rPr lang="en-US" b="1" dirty="0" smtClean="0"/>
              <a:t>of succeeding by 60</a:t>
            </a:r>
            <a:r>
              <a:rPr lang="en-US" b="1" dirty="0" smtClean="0"/>
              <a:t>%)</a:t>
            </a:r>
            <a:endParaRPr lang="en-US" b="1" dirty="0" smtClean="0"/>
          </a:p>
          <a:p>
            <a:r>
              <a:rPr lang="en-US" b="1" dirty="0" smtClean="0"/>
              <a:t>Not working </a:t>
            </a:r>
            <a:r>
              <a:rPr lang="en-US" b="1" dirty="0" smtClean="0"/>
              <a:t>more than 20 hours per week</a:t>
            </a:r>
          </a:p>
          <a:p>
            <a:r>
              <a:rPr lang="en-US" b="1" dirty="0" smtClean="0"/>
              <a:t>If you have to work, get a job </a:t>
            </a:r>
            <a:r>
              <a:rPr lang="en-US" b="1" dirty="0" smtClean="0"/>
              <a:t>on </a:t>
            </a:r>
            <a:r>
              <a:rPr lang="en-US" b="1" dirty="0" smtClean="0"/>
              <a:t>campus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470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3556" y="1996723"/>
            <a:ext cx="6956778" cy="2182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5000" b="1" i="1" dirty="0" smtClean="0">
                <a:solidFill>
                  <a:srgbClr val="1F497D"/>
                </a:solidFill>
              </a:rPr>
              <a:t>It’s easy to get into college; the hard part is getting out!</a:t>
            </a:r>
            <a:endParaRPr lang="en-US" sz="5000" b="1" i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0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Questions you should be asking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does it take to get into college?</a:t>
            </a:r>
          </a:p>
          <a:p>
            <a:r>
              <a:rPr lang="en-US" b="1" dirty="0" smtClean="0"/>
              <a:t>What should I know about a college before I apply?</a:t>
            </a:r>
          </a:p>
          <a:p>
            <a:r>
              <a:rPr lang="en-US" b="1" dirty="0" smtClean="0"/>
              <a:t>What does it take to succeed in college?</a:t>
            </a:r>
          </a:p>
          <a:p>
            <a:r>
              <a:rPr lang="en-US" b="1" dirty="0" smtClean="0"/>
              <a:t>What steps can I take to ensure that I graduate on time?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625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1F497D"/>
                </a:solidFill>
              </a:rPr>
              <a:t>Some </a:t>
            </a:r>
            <a:r>
              <a:rPr lang="en-US" b="1" dirty="0">
                <a:solidFill>
                  <a:srgbClr val="1F497D"/>
                </a:solidFill>
              </a:rPr>
              <a:t>i</a:t>
            </a:r>
            <a:r>
              <a:rPr lang="en-US" b="1" dirty="0" smtClean="0">
                <a:solidFill>
                  <a:srgbClr val="1F497D"/>
                </a:solidFill>
              </a:rPr>
              <a:t>mportant </a:t>
            </a:r>
            <a:r>
              <a:rPr lang="en-US" b="1" dirty="0" smtClean="0">
                <a:solidFill>
                  <a:srgbClr val="1F497D"/>
                </a:solidFill>
              </a:rPr>
              <a:t>words</a:t>
            </a:r>
            <a:r>
              <a:rPr lang="is-IS" b="1" dirty="0" smtClean="0">
                <a:solidFill>
                  <a:srgbClr val="1F497D"/>
                </a:solidFill>
              </a:rPr>
              <a:t>….</a:t>
            </a:r>
            <a:endParaRPr lang="en-US" sz="4400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793" y="2031054"/>
            <a:ext cx="8500288" cy="416961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SATs and ACTs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FAFSA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Financial aid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Stafford Loans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Pell Grants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Federal Work Study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“Scholarships”</a:t>
            </a:r>
          </a:p>
        </p:txBody>
      </p:sp>
    </p:spTree>
    <p:extLst>
      <p:ext uri="{BB962C8B-B14F-4D97-AF65-F5344CB8AC3E}">
        <p14:creationId xmlns:p14="http://schemas.microsoft.com/office/powerpoint/2010/main" val="100104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rgbClr val="1F497D"/>
                </a:solidFill>
              </a:rPr>
              <a:t>What should I know about a college before applying?</a:t>
            </a:r>
            <a:endParaRPr lang="en-US" sz="3600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7070"/>
            <a:ext cx="8511821" cy="467855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Net cost </a:t>
            </a:r>
            <a:r>
              <a:rPr lang="en-US" b="1" dirty="0" smtClean="0"/>
              <a:t>of college, not just the </a:t>
            </a:r>
            <a:r>
              <a:rPr lang="en-US" b="1" dirty="0" smtClean="0"/>
              <a:t>“sticker price”</a:t>
            </a:r>
            <a:endParaRPr lang="en-US" b="1" dirty="0" smtClean="0"/>
          </a:p>
          <a:p>
            <a:r>
              <a:rPr lang="en-US" b="1" dirty="0" smtClean="0"/>
              <a:t>How accessible are the faculty?</a:t>
            </a:r>
          </a:p>
          <a:p>
            <a:r>
              <a:rPr lang="en-US" b="1" dirty="0" smtClean="0"/>
              <a:t>Who teaches the courses? (Grad students?)</a:t>
            </a:r>
            <a:endParaRPr lang="en-US" b="1" dirty="0" smtClean="0"/>
          </a:p>
          <a:p>
            <a:r>
              <a:rPr lang="en-US" b="1" dirty="0" smtClean="0"/>
              <a:t>What’s the four-year </a:t>
            </a:r>
            <a:r>
              <a:rPr lang="en-US" b="1" dirty="0" smtClean="0"/>
              <a:t>graduation rate?</a:t>
            </a: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Its </a:t>
            </a:r>
            <a:r>
              <a:rPr lang="en-US" b="1" dirty="0" smtClean="0"/>
              <a:t>academic reputation</a:t>
            </a: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Opportunities for international/intercultural experiences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Quality of the support system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755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How parents can help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7071"/>
            <a:ext cx="8439313" cy="433909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Establish the expectation of success</a:t>
            </a:r>
          </a:p>
          <a:p>
            <a:r>
              <a:rPr lang="en-US" b="1" dirty="0" smtClean="0"/>
              <a:t>Teach time management skills</a:t>
            </a:r>
          </a:p>
          <a:p>
            <a:r>
              <a:rPr lang="en-US" b="1" dirty="0" smtClean="0"/>
              <a:t>Encourage math</a:t>
            </a:r>
          </a:p>
          <a:p>
            <a:r>
              <a:rPr lang="en-US" b="1" dirty="0" smtClean="0"/>
              <a:t>Make college visits early</a:t>
            </a:r>
          </a:p>
          <a:p>
            <a:r>
              <a:rPr lang="en-US" b="1" dirty="0" smtClean="0"/>
              <a:t>Enroll students in test-prep courses</a:t>
            </a:r>
          </a:p>
          <a:p>
            <a:r>
              <a:rPr lang="en-US" b="1" dirty="0" smtClean="0"/>
              <a:t>Focus on “net price,” not “sticker price”</a:t>
            </a:r>
          </a:p>
          <a:p>
            <a:r>
              <a:rPr lang="en-US" b="1" dirty="0" smtClean="0"/>
              <a:t>Complete FAFSA in timely way</a:t>
            </a:r>
          </a:p>
          <a:p>
            <a:r>
              <a:rPr lang="en-US" b="1" dirty="0" smtClean="0"/>
              <a:t>Regular conversation with your student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0685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1F497D"/>
                </a:solidFill>
              </a:rPr>
              <a:t>Preparing for college: what the research says to </a:t>
            </a:r>
            <a:r>
              <a:rPr lang="en-US" b="1" dirty="0" smtClean="0">
                <a:solidFill>
                  <a:srgbClr val="1F497D"/>
                </a:solidFill>
              </a:rPr>
              <a:t>high school </a:t>
            </a:r>
            <a:r>
              <a:rPr lang="en-US" b="1" dirty="0" smtClean="0">
                <a:solidFill>
                  <a:srgbClr val="1F497D"/>
                </a:solidFill>
              </a:rPr>
              <a:t>students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327"/>
            <a:ext cx="8229600" cy="4339092"/>
          </a:xfrm>
        </p:spPr>
        <p:txBody>
          <a:bodyPr>
            <a:normAutofit/>
          </a:bodyPr>
          <a:lstStyle/>
          <a:p>
            <a:r>
              <a:rPr lang="en-US" b="1" dirty="0" smtClean="0"/>
              <a:t>Start planning early – Middle school</a:t>
            </a:r>
          </a:p>
          <a:p>
            <a:r>
              <a:rPr lang="en-US" b="1" dirty="0" smtClean="0"/>
              <a:t>Work hard in the classroom</a:t>
            </a:r>
          </a:p>
          <a:p>
            <a:r>
              <a:rPr lang="en-US" b="1" dirty="0" smtClean="0"/>
              <a:t>Take Algebra II</a:t>
            </a:r>
          </a:p>
          <a:p>
            <a:r>
              <a:rPr lang="en-US" b="1" dirty="0" smtClean="0"/>
              <a:t>Enroll in a writing-intensive course</a:t>
            </a:r>
          </a:p>
          <a:p>
            <a:r>
              <a:rPr lang="en-US" b="1" dirty="0" smtClean="0"/>
              <a:t>Take Pre-Calculus or Trigonometry</a:t>
            </a:r>
          </a:p>
          <a:p>
            <a:r>
              <a:rPr lang="en-US" b="1" dirty="0" smtClean="0"/>
              <a:t>Enroll in an SAT or ACT test-prep course</a:t>
            </a:r>
          </a:p>
          <a:p>
            <a:r>
              <a:rPr lang="en-US" b="1" dirty="0" smtClean="0"/>
              <a:t>Consider taking a college </a:t>
            </a:r>
            <a:r>
              <a:rPr lang="en-US" b="1" dirty="0" smtClean="0"/>
              <a:t>course(s)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111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5638" y="2135965"/>
            <a:ext cx="703523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1F497D"/>
                </a:solidFill>
              </a:rPr>
              <a:t>What the research says about college success</a:t>
            </a:r>
            <a:r>
              <a:rPr lang="is-IS" sz="5400" b="1" dirty="0" smtClean="0">
                <a:solidFill>
                  <a:srgbClr val="1F497D"/>
                </a:solidFill>
              </a:rPr>
              <a:t>….</a:t>
            </a:r>
            <a:endParaRPr lang="en-US" sz="5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58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Who Earns a College Degree?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153400" cy="3429000"/>
          </a:xfrm>
        </p:spPr>
        <p:txBody>
          <a:bodyPr/>
          <a:lstStyle/>
          <a:p>
            <a:r>
              <a:rPr lang="en-US" sz="2800" b="1" dirty="0" smtClean="0"/>
              <a:t>208% higher – if come from highest income quartile rather than lowest income quartile</a:t>
            </a:r>
          </a:p>
          <a:p>
            <a:r>
              <a:rPr lang="en-US" sz="2800" b="1" dirty="0" smtClean="0"/>
              <a:t>38% higher – if parents have bachelor’s or higher rather than high school or less</a:t>
            </a:r>
          </a:p>
          <a:p>
            <a:r>
              <a:rPr lang="en-US" sz="2800" b="1" dirty="0" smtClean="0"/>
              <a:t>40% higher – if took Algebra II/trigonometry</a:t>
            </a:r>
          </a:p>
          <a:p>
            <a:r>
              <a:rPr lang="en-US" sz="2800" b="1" dirty="0" smtClean="0"/>
              <a:t>93% higher – if took pre-calculus/calculus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The probabilities are:</a:t>
            </a:r>
            <a:endParaRPr lang="en-US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38800"/>
            <a:ext cx="788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Source: Higher Education: Gaps in Access and Persistence Study. US Department of Education, </a:t>
            </a:r>
          </a:p>
          <a:p>
            <a:r>
              <a:rPr lang="en-US" sz="1400" i="1" dirty="0" smtClean="0"/>
              <a:t>National Center for Educational Statistics, August 2012.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79289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1F497D"/>
                </a:solidFill>
              </a:rPr>
              <a:t>Who Earns a College Degree?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153400" cy="3429000"/>
          </a:xfrm>
        </p:spPr>
        <p:txBody>
          <a:bodyPr/>
          <a:lstStyle/>
          <a:p>
            <a:r>
              <a:rPr lang="en-US" sz="2800" b="1" dirty="0" smtClean="0"/>
              <a:t>52% higher – if took ACT or SAT</a:t>
            </a:r>
          </a:p>
          <a:p>
            <a:r>
              <a:rPr lang="en-US" sz="2800" b="1" dirty="0" smtClean="0"/>
              <a:t>39% higher – if earned college credits in high school</a:t>
            </a:r>
          </a:p>
          <a:p>
            <a:r>
              <a:rPr lang="en-US" sz="2800" b="1" dirty="0" smtClean="0"/>
              <a:t>30% higher – if met advisor during first year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The probabilities are:</a:t>
            </a:r>
            <a:endParaRPr lang="en-US" sz="3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38800"/>
            <a:ext cx="788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Source: Higher Education: Gaps in Access and Persistence Study. US Department of Education, </a:t>
            </a:r>
          </a:p>
          <a:p>
            <a:r>
              <a:rPr lang="en-US" sz="1400" i="1" dirty="0" smtClean="0"/>
              <a:t>National Center for Educational Statistics, August 2012.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41478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errillEwertbrighter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MerrillEwertbrighter3.thmx</Template>
  <TotalTime>39658</TotalTime>
  <Words>983</Words>
  <Application>Microsoft Macintosh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MerrillEwertbrighter3</vt:lpstr>
      <vt:lpstr>What high school students and their parents should know about college</vt:lpstr>
      <vt:lpstr>Questions you should be asking</vt:lpstr>
      <vt:lpstr>Some important words….</vt:lpstr>
      <vt:lpstr>What should I know about a college before applying?</vt:lpstr>
      <vt:lpstr>How parents can help</vt:lpstr>
      <vt:lpstr>Preparing for college: what the research says to high school students</vt:lpstr>
      <vt:lpstr>PowerPoint Presentation</vt:lpstr>
      <vt:lpstr>Who Earns a College Degree?</vt:lpstr>
      <vt:lpstr>Who Earns a College Degree?</vt:lpstr>
      <vt:lpstr>Who Earns a College Degree?</vt:lpstr>
      <vt:lpstr>Who Earns a College Degree?</vt:lpstr>
      <vt:lpstr>Who Earns a College Degree?</vt:lpstr>
      <vt:lpstr>Number of schools attended and months required to earn a degree*</vt:lpstr>
      <vt:lpstr>Starting college strong</vt:lpstr>
      <vt:lpstr>Succeeding in college: what the research says</vt:lpstr>
      <vt:lpstr>Succeeding in college: continued….</vt:lpstr>
      <vt:lpstr>Increasing the probability of success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Merrill Ewert</dc:creator>
  <cp:lastModifiedBy>Merrill Ewert</cp:lastModifiedBy>
  <cp:revision>250</cp:revision>
  <cp:lastPrinted>2014-02-20T02:49:45Z</cp:lastPrinted>
  <dcterms:created xsi:type="dcterms:W3CDTF">2013-08-25T12:49:50Z</dcterms:created>
  <dcterms:modified xsi:type="dcterms:W3CDTF">2015-11-19T22:06:57Z</dcterms:modified>
</cp:coreProperties>
</file>